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KG Primary Penmanship" panose="020B0604020202020204" charset="0"/>
      <p:regular r:id="rId22"/>
    </p:embeddedFont>
    <p:embeddedFont>
      <p:font typeface="Sensei"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500" y="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svg"/><Relationship Id="rId7" Type="http://schemas.openxmlformats.org/officeDocument/2006/relationships/image" Target="../media/image14.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7.png"/><Relationship Id="rId7" Type="http://schemas.openxmlformats.org/officeDocument/2006/relationships/image" Target="../media/image13.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18.svg"/><Relationship Id="rId4" Type="http://schemas.openxmlformats.org/officeDocument/2006/relationships/image" Target="../media/image28.sv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0.jpeg"/><Relationship Id="rId3" Type="http://schemas.openxmlformats.org/officeDocument/2006/relationships/image" Target="../media/image10.svg"/><Relationship Id="rId7" Type="http://schemas.openxmlformats.org/officeDocument/2006/relationships/image" Target="../media/image38.svg"/><Relationship Id="rId12" Type="http://schemas.openxmlformats.org/officeDocument/2006/relationships/image" Target="../media/image39.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2.jpeg"/><Relationship Id="rId3" Type="http://schemas.openxmlformats.org/officeDocument/2006/relationships/image" Target="../media/image10.svg"/><Relationship Id="rId7" Type="http://schemas.openxmlformats.org/officeDocument/2006/relationships/image" Target="../media/image38.svg"/><Relationship Id="rId12" Type="http://schemas.openxmlformats.org/officeDocument/2006/relationships/image" Target="../media/image41.jpe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hyperlink" Target="https://www.dpi.nc.gov/districts-schools/testing-and-school-accountability/state-tests/end-grade-eo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svg"/><Relationship Id="rId7" Type="http://schemas.openxmlformats.org/officeDocument/2006/relationships/image" Target="../media/image14.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0.svg"/><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32.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8.svg"/><Relationship Id="rId7" Type="http://schemas.openxmlformats.org/officeDocument/2006/relationships/image" Target="../media/image14.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0.sv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4.sv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sv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TextBox 2"/>
          <p:cNvSpPr txBox="1"/>
          <p:nvPr/>
        </p:nvSpPr>
        <p:spPr>
          <a:xfrm>
            <a:off x="4252878" y="2056648"/>
            <a:ext cx="9890445" cy="6729101"/>
          </a:xfrm>
          <a:prstGeom prst="rect">
            <a:avLst/>
          </a:prstGeom>
        </p:spPr>
        <p:txBody>
          <a:bodyPr lIns="0" tIns="0" rIns="0" bIns="0" rtlCol="0" anchor="t">
            <a:spAutoFit/>
          </a:bodyPr>
          <a:lstStyle/>
          <a:p>
            <a:pPr algn="ctr">
              <a:lnSpc>
                <a:spcPts val="10100"/>
              </a:lnSpc>
            </a:pPr>
            <a:r>
              <a:rPr lang="en-US" sz="10100" dirty="0">
                <a:solidFill>
                  <a:srgbClr val="F68B28"/>
                </a:solidFill>
                <a:latin typeface="Sensei"/>
              </a:rPr>
              <a:t>ARES </a:t>
            </a:r>
            <a:r>
              <a:rPr lang="en-US" sz="10100" u="sng" dirty="0">
                <a:solidFill>
                  <a:srgbClr val="F68B28"/>
                </a:solidFill>
                <a:latin typeface="Sensei"/>
              </a:rPr>
              <a:t>EOG PARENT NIGHT 202</a:t>
            </a:r>
            <a:r>
              <a:rPr lang="en-US" sz="10100" dirty="0">
                <a:solidFill>
                  <a:srgbClr val="F68B28"/>
                </a:solidFill>
                <a:latin typeface="Sensei"/>
              </a:rPr>
              <a:t>3</a:t>
            </a:r>
          </a:p>
          <a:p>
            <a:pPr algn="ctr">
              <a:lnSpc>
                <a:spcPts val="10100"/>
              </a:lnSpc>
            </a:pPr>
            <a:endParaRPr lang="en-US" sz="10100" dirty="0">
              <a:solidFill>
                <a:srgbClr val="F68B28"/>
              </a:solidFill>
              <a:latin typeface="Sensei"/>
            </a:endParaRPr>
          </a:p>
          <a:p>
            <a:pPr algn="ctr">
              <a:lnSpc>
                <a:spcPts val="10100"/>
              </a:lnSpc>
            </a:pPr>
            <a:r>
              <a:rPr lang="en-US" sz="10100" u="sng" dirty="0">
                <a:solidFill>
                  <a:srgbClr val="F68B28"/>
                </a:solidFill>
                <a:latin typeface="Sensei"/>
              </a:rPr>
              <a:t>M</a:t>
            </a:r>
            <a:r>
              <a:rPr lang="en-US" sz="10100" dirty="0">
                <a:solidFill>
                  <a:srgbClr val="F68B28"/>
                </a:solidFill>
                <a:latin typeface="Sensei"/>
              </a:rPr>
              <a:t>ay 16th, 2023</a:t>
            </a:r>
          </a:p>
          <a:p>
            <a:pPr algn="ctr">
              <a:lnSpc>
                <a:spcPts val="12000"/>
              </a:lnSpc>
            </a:pPr>
            <a:endParaRPr lang="en-US" sz="10100" dirty="0">
              <a:solidFill>
                <a:srgbClr val="F68B28"/>
              </a:solidFill>
              <a:latin typeface="Sensei"/>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1485" y="7553647"/>
            <a:ext cx="2396437" cy="24642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4640100" y="-540652"/>
            <a:ext cx="3802488" cy="365038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1685" y="8081135"/>
            <a:ext cx="2660803" cy="186256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12382" y="5033046"/>
            <a:ext cx="2088925" cy="208892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25143">
            <a:off x="1541611" y="2597727"/>
            <a:ext cx="2061147" cy="177258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645840" flipH="1" flipV="1">
            <a:off x="15954571" y="3164185"/>
            <a:ext cx="1550192" cy="1526939"/>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10578600" y="-625152"/>
            <a:ext cx="2593742" cy="210093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09704" y="3877924"/>
            <a:ext cx="3545173" cy="3545173"/>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4971249">
            <a:off x="-1657984" y="4493974"/>
            <a:ext cx="2252354" cy="2313072"/>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flipH="1">
            <a:off x="13477547" y="433322"/>
            <a:ext cx="1331552" cy="1943872"/>
          </a:xfrm>
          <a:prstGeom prst="rect">
            <a:avLst/>
          </a:prstGeom>
        </p:spPr>
      </p:pic>
      <p:pic>
        <p:nvPicPr>
          <p:cNvPr id="13" name="Picture 1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258124" y="1605293"/>
            <a:ext cx="1816068" cy="1849699"/>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240844" flipH="1" flipV="1">
            <a:off x="17669457" y="3725240"/>
            <a:ext cx="2319200" cy="2381721"/>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13953155" y="3180504"/>
            <a:ext cx="1869966" cy="19045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18288000" cy="4020103"/>
            <a:chOff x="0" y="0"/>
            <a:chExt cx="6350000" cy="1395869"/>
          </a:xfrm>
        </p:grpSpPr>
        <p:sp>
          <p:nvSpPr>
            <p:cNvPr id="3" name="Freeform 3"/>
            <p:cNvSpPr/>
            <p:nvPr/>
          </p:nvSpPr>
          <p:spPr>
            <a:xfrm>
              <a:off x="0" y="82550"/>
              <a:ext cx="6350000" cy="1312049"/>
            </a:xfrm>
            <a:custGeom>
              <a:avLst/>
              <a:gdLst/>
              <a:ahLst/>
              <a:cxnLst/>
              <a:rect l="l" t="t" r="r" b="b"/>
              <a:pathLst>
                <a:path w="6350000" h="1312049">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312049"/>
                  </a:lnTo>
                  <a:lnTo>
                    <a:pt x="6350000" y="1312049"/>
                  </a:lnTo>
                  <a:lnTo>
                    <a:pt x="6350000" y="0"/>
                  </a:lnTo>
                  <a:cubicBezTo>
                    <a:pt x="6111240" y="0"/>
                    <a:pt x="5981700" y="82550"/>
                    <a:pt x="5877560" y="149860"/>
                  </a:cubicBezTo>
                  <a:close/>
                </a:path>
              </a:pathLst>
            </a:custGeom>
            <a:solidFill>
              <a:srgbClr val="EFB52A">
                <a:alpha val="80000"/>
              </a:srgbClr>
            </a:solidFill>
          </p:spPr>
        </p:sp>
      </p:grpSp>
      <p:sp>
        <p:nvSpPr>
          <p:cNvPr id="4" name="TextBox 4"/>
          <p:cNvSpPr txBox="1"/>
          <p:nvPr/>
        </p:nvSpPr>
        <p:spPr>
          <a:xfrm>
            <a:off x="2162424" y="1209675"/>
            <a:ext cx="13963153" cy="1272530"/>
          </a:xfrm>
          <a:prstGeom prst="rect">
            <a:avLst/>
          </a:prstGeom>
        </p:spPr>
        <p:txBody>
          <a:bodyPr lIns="0" tIns="0" rIns="0" bIns="0" rtlCol="0" anchor="t">
            <a:spAutoFit/>
          </a:bodyPr>
          <a:lstStyle/>
          <a:p>
            <a:pPr algn="ctr">
              <a:lnSpc>
                <a:spcPts val="9599"/>
              </a:lnSpc>
            </a:pPr>
            <a:r>
              <a:rPr lang="en-US" sz="9599">
                <a:solidFill>
                  <a:srgbClr val="F8F5F1"/>
                </a:solidFill>
                <a:latin typeface="Sensei"/>
              </a:rPr>
              <a:t>BREAKDOWN</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307" y="8986737"/>
            <a:ext cx="2758725" cy="283673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V="1">
            <a:off x="2352924" y="7791650"/>
            <a:ext cx="3802488" cy="365038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45840" flipH="1" flipV="1">
            <a:off x="5798709" y="8999772"/>
            <a:ext cx="1327814" cy="130789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412922" y="8418521"/>
            <a:ext cx="3432605" cy="278041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772499" y="7653757"/>
            <a:ext cx="3545173" cy="354517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a:off x="16487466" y="7316717"/>
            <a:ext cx="2252354" cy="2313072"/>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3821202" y="8881373"/>
            <a:ext cx="3099154" cy="318679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961419" flipH="1" flipV="1">
            <a:off x="17179198" y="9751156"/>
            <a:ext cx="1327814" cy="130789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74728" flipH="1" flipV="1">
            <a:off x="486236" y="7883319"/>
            <a:ext cx="1327814" cy="1307897"/>
          </a:xfrm>
          <a:prstGeom prst="rect">
            <a:avLst/>
          </a:prstGeom>
        </p:spPr>
      </p:pic>
      <p:sp>
        <p:nvSpPr>
          <p:cNvPr id="14" name="TextBox 14"/>
          <p:cNvSpPr txBox="1"/>
          <p:nvPr/>
        </p:nvSpPr>
        <p:spPr>
          <a:xfrm>
            <a:off x="0" y="3819725"/>
            <a:ext cx="18288000" cy="3971925"/>
          </a:xfrm>
          <a:prstGeom prst="rect">
            <a:avLst/>
          </a:prstGeom>
        </p:spPr>
        <p:txBody>
          <a:bodyPr lIns="0" tIns="0" rIns="0" bIns="0" rtlCol="0" anchor="t">
            <a:spAutoFit/>
          </a:bodyPr>
          <a:lstStyle/>
          <a:p>
            <a:pPr marL="971548" lvl="1" indent="-485774">
              <a:lnSpc>
                <a:spcPts val="4499"/>
              </a:lnSpc>
              <a:buFont typeface="Arial"/>
              <a:buChar char="•"/>
            </a:pPr>
            <a:r>
              <a:rPr lang="en-US" sz="4499">
                <a:solidFill>
                  <a:srgbClr val="000000"/>
                </a:solidFill>
                <a:latin typeface="KG Primary Penmanship"/>
              </a:rPr>
              <a:t>46 MULTIPLE-CHOICE QUESTIONS </a:t>
            </a:r>
          </a:p>
          <a:p>
            <a:pPr marL="971548" lvl="1" indent="-485774">
              <a:lnSpc>
                <a:spcPts val="4499"/>
              </a:lnSpc>
              <a:buFont typeface="Arial"/>
              <a:buChar char="•"/>
            </a:pPr>
            <a:r>
              <a:rPr lang="en-US" sz="4499">
                <a:solidFill>
                  <a:srgbClr val="000000"/>
                </a:solidFill>
                <a:latin typeface="KG Primary Penmanship"/>
              </a:rPr>
              <a:t>ONLINE FORMAT </a:t>
            </a:r>
          </a:p>
          <a:p>
            <a:pPr marL="971548" lvl="1" indent="-485774">
              <a:lnSpc>
                <a:spcPts val="4499"/>
              </a:lnSpc>
              <a:buFont typeface="Arial"/>
              <a:buChar char="•"/>
            </a:pPr>
            <a:r>
              <a:rPr lang="en-US" sz="4499">
                <a:solidFill>
                  <a:srgbClr val="000000"/>
                </a:solidFill>
                <a:latin typeface="KG Primary Penmanship"/>
              </a:rPr>
              <a:t>THE MATHEMATICS TEST WILL CONSIST OF TWO PARTS: CALCULATOR INACTIVE AND CALCULATOR ACTIVE. </a:t>
            </a:r>
          </a:p>
          <a:p>
            <a:pPr marL="971548" lvl="1" indent="-485774">
              <a:lnSpc>
                <a:spcPts val="4499"/>
              </a:lnSpc>
              <a:spcBef>
                <a:spcPct val="0"/>
              </a:spcBef>
              <a:buFont typeface="Arial"/>
              <a:buChar char="•"/>
            </a:pPr>
            <a:r>
              <a:rPr lang="en-US" sz="4499">
                <a:solidFill>
                  <a:srgbClr val="000000"/>
                </a:solidFill>
                <a:latin typeface="KG Primary Penmanship"/>
              </a:rPr>
              <a:t>STUDENTS ARE ALLOWED TO USE CALCULATORS DURING THE CALCULATOR ACTIVE PART OF THE TEST ONLY. </a:t>
            </a:r>
          </a:p>
          <a:p>
            <a:pPr>
              <a:lnSpc>
                <a:spcPts val="4499"/>
              </a:lnSpc>
              <a:spcBef>
                <a:spcPct val="0"/>
              </a:spcBef>
            </a:pPr>
            <a:endParaRPr lang="en-US" sz="4499">
              <a:solidFill>
                <a:srgbClr val="000000"/>
              </a:solidFill>
              <a:latin typeface="KG Primary Penmanshi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TextBox 2"/>
          <p:cNvSpPr txBox="1"/>
          <p:nvPr/>
        </p:nvSpPr>
        <p:spPr>
          <a:xfrm>
            <a:off x="2187575" y="1549400"/>
            <a:ext cx="13912850" cy="951866"/>
          </a:xfrm>
          <a:prstGeom prst="rect">
            <a:avLst/>
          </a:prstGeom>
        </p:spPr>
        <p:txBody>
          <a:bodyPr lIns="0" tIns="0" rIns="0" bIns="0" rtlCol="0" anchor="t">
            <a:spAutoFit/>
          </a:bodyPr>
          <a:lstStyle/>
          <a:p>
            <a:pPr>
              <a:lnSpc>
                <a:spcPts val="7100"/>
              </a:lnSpc>
            </a:pPr>
            <a:r>
              <a:rPr lang="en-US" sz="7100">
                <a:solidFill>
                  <a:srgbClr val="FF8F3E"/>
                </a:solidFill>
                <a:latin typeface="Sensei"/>
              </a:rPr>
              <a:t>WEIGHT DISTRIBUTION</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600062" y="-1011964"/>
            <a:ext cx="3802488" cy="365038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645840" flipH="1" flipV="1">
            <a:off x="16971332" y="2593736"/>
            <a:ext cx="1152396" cy="113511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3781768" y="-1243681"/>
            <a:ext cx="2593742" cy="210093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40844" flipH="1" flipV="1">
            <a:off x="17509200" y="3134004"/>
            <a:ext cx="2841614" cy="2918217"/>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2007316" y="7412079"/>
            <a:ext cx="3802488" cy="365038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54159" flipH="1" flipV="1">
            <a:off x="128756" y="6131753"/>
            <a:ext cx="1152396" cy="113511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972226" y="9564729"/>
            <a:ext cx="2593742" cy="210093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559155" flipH="1" flipV="1">
            <a:off x="-2097679" y="3808378"/>
            <a:ext cx="2841614" cy="2918217"/>
          </a:xfrm>
          <a:prstGeom prst="rect">
            <a:avLst/>
          </a:prstGeom>
        </p:spPr>
      </p:pic>
      <p:pic>
        <p:nvPicPr>
          <p:cNvPr id="11" name="Picture 11"/>
          <p:cNvPicPr>
            <a:picLocks noChangeAspect="1"/>
          </p:cNvPicPr>
          <p:nvPr/>
        </p:nvPicPr>
        <p:blipFill>
          <a:blip r:embed="rId10"/>
          <a:srcRect/>
          <a:stretch>
            <a:fillRect/>
          </a:stretch>
        </p:blipFill>
        <p:spPr>
          <a:xfrm>
            <a:off x="2723644" y="2501266"/>
            <a:ext cx="14683063" cy="73918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2187575" y="3246120"/>
            <a:ext cx="13912850" cy="6580137"/>
            <a:chOff x="0" y="0"/>
            <a:chExt cx="14115843" cy="6676143"/>
          </a:xfrm>
        </p:grpSpPr>
        <p:sp>
          <p:nvSpPr>
            <p:cNvPr id="3" name="Freeform 3"/>
            <p:cNvSpPr/>
            <p:nvPr/>
          </p:nvSpPr>
          <p:spPr>
            <a:xfrm>
              <a:off x="0" y="0"/>
              <a:ext cx="14115844" cy="6676143"/>
            </a:xfrm>
            <a:custGeom>
              <a:avLst/>
              <a:gdLst/>
              <a:ahLst/>
              <a:cxnLst/>
              <a:rect l="l" t="t" r="r" b="b"/>
              <a:pathLst>
                <a:path w="14115844" h="6676143">
                  <a:moveTo>
                    <a:pt x="13811044" y="0"/>
                  </a:moveTo>
                  <a:lnTo>
                    <a:pt x="304800" y="0"/>
                  </a:lnTo>
                  <a:cubicBezTo>
                    <a:pt x="135890" y="0"/>
                    <a:pt x="0" y="135890"/>
                    <a:pt x="0" y="304800"/>
                  </a:cubicBezTo>
                  <a:lnTo>
                    <a:pt x="0" y="6371343"/>
                  </a:lnTo>
                  <a:cubicBezTo>
                    <a:pt x="0" y="6540254"/>
                    <a:pt x="135890" y="6676143"/>
                    <a:pt x="304800" y="6676143"/>
                  </a:cubicBezTo>
                  <a:lnTo>
                    <a:pt x="13811044" y="6676143"/>
                  </a:lnTo>
                  <a:cubicBezTo>
                    <a:pt x="13979953" y="6676143"/>
                    <a:pt x="14115844" y="6540254"/>
                    <a:pt x="14115844" y="6371343"/>
                  </a:cubicBezTo>
                  <a:lnTo>
                    <a:pt x="14115844" y="304800"/>
                  </a:lnTo>
                  <a:cubicBezTo>
                    <a:pt x="14115844" y="135890"/>
                    <a:pt x="13979953" y="0"/>
                    <a:pt x="13811044" y="0"/>
                  </a:cubicBezTo>
                  <a:close/>
                </a:path>
              </a:pathLst>
            </a:custGeom>
            <a:solidFill>
              <a:srgbClr val="EFB52A">
                <a:alpha val="80000"/>
              </a:srgbClr>
            </a:solidFill>
          </p:spPr>
        </p:sp>
      </p:grpSp>
      <p:grpSp>
        <p:nvGrpSpPr>
          <p:cNvPr id="4" name="Group 4"/>
          <p:cNvGrpSpPr>
            <a:grpSpLocks noChangeAspect="1"/>
          </p:cNvGrpSpPr>
          <p:nvPr/>
        </p:nvGrpSpPr>
        <p:grpSpPr>
          <a:xfrm>
            <a:off x="2220912" y="3246120"/>
            <a:ext cx="2345055" cy="2345055"/>
            <a:chOff x="0" y="0"/>
            <a:chExt cx="6350000" cy="6350000"/>
          </a:xfrm>
        </p:grpSpPr>
        <p:sp>
          <p:nvSpPr>
            <p:cNvPr id="5" name="Freeform 5"/>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l="-25203" r="-25203"/>
              </a:stretch>
            </a:blipFill>
          </p:spPr>
        </p:sp>
      </p:grpSp>
      <p:sp>
        <p:nvSpPr>
          <p:cNvPr id="6" name="TextBox 6"/>
          <p:cNvSpPr txBox="1"/>
          <p:nvPr/>
        </p:nvSpPr>
        <p:spPr>
          <a:xfrm>
            <a:off x="4952219" y="4720907"/>
            <a:ext cx="10834227" cy="3367525"/>
          </a:xfrm>
          <a:prstGeom prst="rect">
            <a:avLst/>
          </a:prstGeom>
        </p:spPr>
        <p:txBody>
          <a:bodyPr lIns="0" tIns="0" rIns="0" bIns="0" rtlCol="0" anchor="t">
            <a:spAutoFit/>
          </a:bodyPr>
          <a:lstStyle/>
          <a:p>
            <a:pPr marL="1122675" lvl="1" indent="-561337">
              <a:lnSpc>
                <a:spcPts val="5199"/>
              </a:lnSpc>
              <a:buFont typeface="Arial"/>
              <a:buChar char="•"/>
            </a:pPr>
            <a:r>
              <a:rPr lang="en-US" sz="5199" dirty="0">
                <a:solidFill>
                  <a:srgbClr val="F8F5F1"/>
                </a:solidFill>
                <a:latin typeface="KG Primary Penmanship"/>
              </a:rPr>
              <a:t>Small group time with teachers or partners</a:t>
            </a:r>
          </a:p>
          <a:p>
            <a:pPr marL="1122675" lvl="1" indent="-561337">
              <a:lnSpc>
                <a:spcPts val="5199"/>
              </a:lnSpc>
              <a:buFont typeface="Arial"/>
              <a:buChar char="•"/>
            </a:pPr>
            <a:r>
              <a:rPr lang="en-US" sz="5199" dirty="0">
                <a:solidFill>
                  <a:srgbClr val="F8F5F1"/>
                </a:solidFill>
                <a:latin typeface="KG Primary Penmanship"/>
              </a:rPr>
              <a:t>WIN time based on specific skill needs</a:t>
            </a:r>
          </a:p>
          <a:p>
            <a:pPr marL="1122675" lvl="1" indent="-561337">
              <a:lnSpc>
                <a:spcPts val="5199"/>
              </a:lnSpc>
              <a:buFont typeface="Arial"/>
              <a:buChar char="•"/>
            </a:pPr>
            <a:r>
              <a:rPr lang="en-US" sz="5199" dirty="0">
                <a:solidFill>
                  <a:srgbClr val="F8F5F1"/>
                </a:solidFill>
                <a:latin typeface="KG Primary Penmanship"/>
              </a:rPr>
              <a:t>Practice EOG Selections</a:t>
            </a:r>
          </a:p>
          <a:p>
            <a:pPr marL="1122675" lvl="1" indent="-561337">
              <a:lnSpc>
                <a:spcPts val="5199"/>
              </a:lnSpc>
              <a:buFont typeface="Arial"/>
              <a:buChar char="•"/>
            </a:pPr>
            <a:r>
              <a:rPr lang="en-US" sz="5199" dirty="0">
                <a:solidFill>
                  <a:srgbClr val="F8F5F1"/>
                </a:solidFill>
                <a:latin typeface="KG Primary Penmanship"/>
              </a:rPr>
              <a:t>MOG EOG</a:t>
            </a:r>
          </a:p>
          <a:p>
            <a:pPr marL="1122675" lvl="1" indent="-561337">
              <a:lnSpc>
                <a:spcPts val="5199"/>
              </a:lnSpc>
              <a:buFont typeface="Arial"/>
              <a:buChar char="•"/>
            </a:pPr>
            <a:r>
              <a:rPr lang="en-US" sz="5199" dirty="0">
                <a:solidFill>
                  <a:srgbClr val="F8F5F1"/>
                </a:solidFill>
                <a:latin typeface="KG Primary Penmanship"/>
              </a:rPr>
              <a:t>Testing Strategies</a:t>
            </a:r>
          </a:p>
        </p:txBody>
      </p:sp>
      <p:sp>
        <p:nvSpPr>
          <p:cNvPr id="7" name="TextBox 7"/>
          <p:cNvSpPr txBox="1"/>
          <p:nvPr/>
        </p:nvSpPr>
        <p:spPr>
          <a:xfrm>
            <a:off x="2187575" y="1549400"/>
            <a:ext cx="13912850" cy="951866"/>
          </a:xfrm>
          <a:prstGeom prst="rect">
            <a:avLst/>
          </a:prstGeom>
        </p:spPr>
        <p:txBody>
          <a:bodyPr lIns="0" tIns="0" rIns="0" bIns="0" rtlCol="0" anchor="t">
            <a:spAutoFit/>
          </a:bodyPr>
          <a:lstStyle/>
          <a:p>
            <a:pPr>
              <a:lnSpc>
                <a:spcPts val="7100"/>
              </a:lnSpc>
            </a:pPr>
            <a:r>
              <a:rPr lang="en-US" sz="7100">
                <a:solidFill>
                  <a:srgbClr val="FF8F3E"/>
                </a:solidFill>
                <a:latin typeface="Sensei"/>
              </a:rPr>
              <a:t>HOW ARE WE HELPING</a:t>
            </a:r>
          </a:p>
        </p:txBody>
      </p:sp>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V="1">
            <a:off x="15600062" y="-1011964"/>
            <a:ext cx="3802488" cy="3650389"/>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645840" flipH="1" flipV="1">
            <a:off x="16971332" y="2593736"/>
            <a:ext cx="1152396" cy="1135110"/>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3781768" y="-1243681"/>
            <a:ext cx="2593742" cy="2100931"/>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240844" flipH="1" flipV="1">
            <a:off x="17509200" y="3134004"/>
            <a:ext cx="2841614" cy="2918217"/>
          </a:xfrm>
          <a:prstGeom prst="rect">
            <a:avLst/>
          </a:prstGeom>
        </p:spPr>
      </p:pic>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flipV="1">
            <a:off x="-2007316" y="7412079"/>
            <a:ext cx="3802488" cy="3650389"/>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54159" flipH="1" flipV="1">
            <a:off x="128756" y="6131753"/>
            <a:ext cx="1152396" cy="113511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800000" flipH="1">
            <a:off x="1972226" y="9564729"/>
            <a:ext cx="2593742" cy="2100931"/>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559155" flipH="1" flipV="1">
            <a:off x="-2097679" y="3808378"/>
            <a:ext cx="2841614" cy="291821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1089025" y="2880995"/>
            <a:ext cx="4991100" cy="6377305"/>
            <a:chOff x="0" y="0"/>
            <a:chExt cx="5063922" cy="6470352"/>
          </a:xfrm>
        </p:grpSpPr>
        <p:sp>
          <p:nvSpPr>
            <p:cNvPr id="3" name="Freeform 3"/>
            <p:cNvSpPr/>
            <p:nvPr/>
          </p:nvSpPr>
          <p:spPr>
            <a:xfrm>
              <a:off x="0" y="0"/>
              <a:ext cx="5063922" cy="6470352"/>
            </a:xfrm>
            <a:custGeom>
              <a:avLst/>
              <a:gdLst/>
              <a:ahLst/>
              <a:cxnLst/>
              <a:rect l="l" t="t" r="r" b="b"/>
              <a:pathLst>
                <a:path w="5063922" h="6470352">
                  <a:moveTo>
                    <a:pt x="4759122" y="0"/>
                  </a:moveTo>
                  <a:lnTo>
                    <a:pt x="304800" y="0"/>
                  </a:lnTo>
                  <a:cubicBezTo>
                    <a:pt x="135890" y="0"/>
                    <a:pt x="0" y="135890"/>
                    <a:pt x="0" y="304800"/>
                  </a:cubicBezTo>
                  <a:lnTo>
                    <a:pt x="0" y="6165552"/>
                  </a:lnTo>
                  <a:cubicBezTo>
                    <a:pt x="0" y="6334462"/>
                    <a:pt x="135890" y="6470352"/>
                    <a:pt x="304800" y="6470352"/>
                  </a:cubicBezTo>
                  <a:lnTo>
                    <a:pt x="4759122" y="6470352"/>
                  </a:lnTo>
                  <a:cubicBezTo>
                    <a:pt x="4928032" y="6470352"/>
                    <a:pt x="5063922" y="6334462"/>
                    <a:pt x="5063922" y="6165552"/>
                  </a:cubicBezTo>
                  <a:lnTo>
                    <a:pt x="5063922" y="304800"/>
                  </a:lnTo>
                  <a:cubicBezTo>
                    <a:pt x="5063922" y="135890"/>
                    <a:pt x="4928032" y="0"/>
                    <a:pt x="4759122" y="0"/>
                  </a:cubicBezTo>
                  <a:close/>
                </a:path>
              </a:pathLst>
            </a:custGeom>
            <a:solidFill>
              <a:srgbClr val="FF8F3E">
                <a:alpha val="80000"/>
              </a:srgbClr>
            </a:solidFill>
          </p:spPr>
        </p:sp>
      </p:grpSp>
      <p:grpSp>
        <p:nvGrpSpPr>
          <p:cNvPr id="4" name="Group 4"/>
          <p:cNvGrpSpPr/>
          <p:nvPr/>
        </p:nvGrpSpPr>
        <p:grpSpPr>
          <a:xfrm>
            <a:off x="6648450" y="2880995"/>
            <a:ext cx="4991100" cy="6377305"/>
            <a:chOff x="0" y="0"/>
            <a:chExt cx="5063922" cy="6470352"/>
          </a:xfrm>
        </p:grpSpPr>
        <p:sp>
          <p:nvSpPr>
            <p:cNvPr id="5" name="Freeform 5"/>
            <p:cNvSpPr/>
            <p:nvPr/>
          </p:nvSpPr>
          <p:spPr>
            <a:xfrm>
              <a:off x="0" y="0"/>
              <a:ext cx="5063922" cy="6470352"/>
            </a:xfrm>
            <a:custGeom>
              <a:avLst/>
              <a:gdLst/>
              <a:ahLst/>
              <a:cxnLst/>
              <a:rect l="l" t="t" r="r" b="b"/>
              <a:pathLst>
                <a:path w="5063922" h="6470352">
                  <a:moveTo>
                    <a:pt x="4759122" y="0"/>
                  </a:moveTo>
                  <a:lnTo>
                    <a:pt x="304800" y="0"/>
                  </a:lnTo>
                  <a:cubicBezTo>
                    <a:pt x="135890" y="0"/>
                    <a:pt x="0" y="135890"/>
                    <a:pt x="0" y="304800"/>
                  </a:cubicBezTo>
                  <a:lnTo>
                    <a:pt x="0" y="6165552"/>
                  </a:lnTo>
                  <a:cubicBezTo>
                    <a:pt x="0" y="6334462"/>
                    <a:pt x="135890" y="6470352"/>
                    <a:pt x="304800" y="6470352"/>
                  </a:cubicBezTo>
                  <a:lnTo>
                    <a:pt x="4759122" y="6470352"/>
                  </a:lnTo>
                  <a:cubicBezTo>
                    <a:pt x="4928032" y="6470352"/>
                    <a:pt x="5063922" y="6334462"/>
                    <a:pt x="5063922" y="6165552"/>
                  </a:cubicBezTo>
                  <a:lnTo>
                    <a:pt x="5063922" y="304800"/>
                  </a:lnTo>
                  <a:cubicBezTo>
                    <a:pt x="5063922" y="135890"/>
                    <a:pt x="4928032" y="0"/>
                    <a:pt x="4759122" y="0"/>
                  </a:cubicBezTo>
                  <a:close/>
                </a:path>
              </a:pathLst>
            </a:custGeom>
            <a:solidFill>
              <a:srgbClr val="EFB52A">
                <a:alpha val="80000"/>
              </a:srgbClr>
            </a:solidFill>
          </p:spPr>
        </p:sp>
      </p:grpSp>
      <p:grpSp>
        <p:nvGrpSpPr>
          <p:cNvPr id="6" name="Group 6"/>
          <p:cNvGrpSpPr/>
          <p:nvPr/>
        </p:nvGrpSpPr>
        <p:grpSpPr>
          <a:xfrm>
            <a:off x="12211050" y="2880995"/>
            <a:ext cx="4991100" cy="6377305"/>
            <a:chOff x="0" y="0"/>
            <a:chExt cx="5063922" cy="6470352"/>
          </a:xfrm>
        </p:grpSpPr>
        <p:sp>
          <p:nvSpPr>
            <p:cNvPr id="7" name="Freeform 7"/>
            <p:cNvSpPr/>
            <p:nvPr/>
          </p:nvSpPr>
          <p:spPr>
            <a:xfrm>
              <a:off x="0" y="0"/>
              <a:ext cx="5063922" cy="6470352"/>
            </a:xfrm>
            <a:custGeom>
              <a:avLst/>
              <a:gdLst/>
              <a:ahLst/>
              <a:cxnLst/>
              <a:rect l="l" t="t" r="r" b="b"/>
              <a:pathLst>
                <a:path w="5063922" h="6470352">
                  <a:moveTo>
                    <a:pt x="4759122" y="0"/>
                  </a:moveTo>
                  <a:lnTo>
                    <a:pt x="304800" y="0"/>
                  </a:lnTo>
                  <a:cubicBezTo>
                    <a:pt x="135890" y="0"/>
                    <a:pt x="0" y="135890"/>
                    <a:pt x="0" y="304800"/>
                  </a:cubicBezTo>
                  <a:lnTo>
                    <a:pt x="0" y="6165552"/>
                  </a:lnTo>
                  <a:cubicBezTo>
                    <a:pt x="0" y="6334462"/>
                    <a:pt x="135890" y="6470352"/>
                    <a:pt x="304800" y="6470352"/>
                  </a:cubicBezTo>
                  <a:lnTo>
                    <a:pt x="4759122" y="6470352"/>
                  </a:lnTo>
                  <a:cubicBezTo>
                    <a:pt x="4928032" y="6470352"/>
                    <a:pt x="5063922" y="6334462"/>
                    <a:pt x="5063922" y="6165552"/>
                  </a:cubicBezTo>
                  <a:lnTo>
                    <a:pt x="5063922" y="304800"/>
                  </a:lnTo>
                  <a:cubicBezTo>
                    <a:pt x="5063922" y="135890"/>
                    <a:pt x="4928032" y="0"/>
                    <a:pt x="4759122" y="0"/>
                  </a:cubicBezTo>
                  <a:close/>
                </a:path>
              </a:pathLst>
            </a:custGeom>
            <a:solidFill>
              <a:srgbClr val="8F90D9">
                <a:alpha val="80000"/>
              </a:srgbClr>
            </a:solidFill>
          </p:spPr>
        </p:sp>
      </p:grpSp>
      <p:sp>
        <p:nvSpPr>
          <p:cNvPr id="8" name="TextBox 8"/>
          <p:cNvSpPr txBox="1"/>
          <p:nvPr/>
        </p:nvSpPr>
        <p:spPr>
          <a:xfrm>
            <a:off x="1589069" y="3551872"/>
            <a:ext cx="4185343" cy="5092700"/>
          </a:xfrm>
          <a:prstGeom prst="rect">
            <a:avLst/>
          </a:prstGeom>
        </p:spPr>
        <p:txBody>
          <a:bodyPr lIns="0" tIns="0" rIns="0" bIns="0" rtlCol="0" anchor="t">
            <a:spAutoFit/>
          </a:bodyPr>
          <a:lstStyle/>
          <a:p>
            <a:pPr algn="ctr">
              <a:lnSpc>
                <a:spcPts val="4000"/>
              </a:lnSpc>
            </a:pPr>
            <a:r>
              <a:rPr lang="en-US" sz="4000">
                <a:solidFill>
                  <a:srgbClr val="F8F5F1"/>
                </a:solidFill>
                <a:latin typeface="KG Primary Penmanship"/>
              </a:rPr>
              <a:t>Manage stress and anxiety. Take a “walk and talk” to reduce stress and open lines of communication. Give your child the opportunity to talk about his expectations, fears and hopes. </a:t>
            </a:r>
          </a:p>
          <a:p>
            <a:pPr algn="ctr">
              <a:lnSpc>
                <a:spcPts val="4000"/>
              </a:lnSpc>
            </a:pPr>
            <a:endParaRPr lang="en-US" sz="4000">
              <a:solidFill>
                <a:srgbClr val="F8F5F1"/>
              </a:solidFill>
              <a:latin typeface="KG Primary Penmanship"/>
            </a:endParaRPr>
          </a:p>
        </p:txBody>
      </p:sp>
      <p:sp>
        <p:nvSpPr>
          <p:cNvPr id="9" name="TextBox 9"/>
          <p:cNvSpPr txBox="1"/>
          <p:nvPr/>
        </p:nvSpPr>
        <p:spPr>
          <a:xfrm>
            <a:off x="12613929" y="3822538"/>
            <a:ext cx="4185343" cy="4083050"/>
          </a:xfrm>
          <a:prstGeom prst="rect">
            <a:avLst/>
          </a:prstGeom>
        </p:spPr>
        <p:txBody>
          <a:bodyPr lIns="0" tIns="0" rIns="0" bIns="0" rtlCol="0" anchor="t">
            <a:spAutoFit/>
          </a:bodyPr>
          <a:lstStyle/>
          <a:p>
            <a:pPr algn="ctr">
              <a:lnSpc>
                <a:spcPts val="4000"/>
              </a:lnSpc>
            </a:pPr>
            <a:r>
              <a:rPr lang="en-US" sz="4000">
                <a:solidFill>
                  <a:srgbClr val="F8F5F1"/>
                </a:solidFill>
                <a:latin typeface="KG Primary Penmanship"/>
              </a:rPr>
              <a:t>If your child feels anxious during the test, taking a few deep breaths might help ease their nerves. Practice ten deep breaths with them before they go to school. </a:t>
            </a:r>
          </a:p>
        </p:txBody>
      </p:sp>
      <p:sp>
        <p:nvSpPr>
          <p:cNvPr id="10" name="TextBox 10"/>
          <p:cNvSpPr txBox="1"/>
          <p:nvPr/>
        </p:nvSpPr>
        <p:spPr>
          <a:xfrm>
            <a:off x="3681740" y="1162050"/>
            <a:ext cx="10924519" cy="1079500"/>
          </a:xfrm>
          <a:prstGeom prst="rect">
            <a:avLst/>
          </a:prstGeom>
        </p:spPr>
        <p:txBody>
          <a:bodyPr lIns="0" tIns="0" rIns="0" bIns="0" rtlCol="0" anchor="t">
            <a:spAutoFit/>
          </a:bodyPr>
          <a:lstStyle/>
          <a:p>
            <a:pPr algn="ctr">
              <a:lnSpc>
                <a:spcPts val="8000"/>
              </a:lnSpc>
            </a:pPr>
            <a:r>
              <a:rPr lang="en-US" sz="8000">
                <a:solidFill>
                  <a:srgbClr val="F68B28"/>
                </a:solidFill>
                <a:latin typeface="Sensei"/>
              </a:rPr>
              <a:t>HOW CAN YOU HELP?</a:t>
            </a: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17947" flipH="1">
            <a:off x="16609726" y="4150844"/>
            <a:ext cx="2061147" cy="177258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4141" y="2241550"/>
            <a:ext cx="1789768" cy="178976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31376" y="8546750"/>
            <a:ext cx="2486072" cy="17402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4516100" y="-1408839"/>
            <a:ext cx="3802488" cy="3650389"/>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01288" y="-1240965"/>
            <a:ext cx="3315544" cy="2685590"/>
          </a:xfrm>
          <a:prstGeom prst="rect">
            <a:avLst/>
          </a:prstGeom>
        </p:spPr>
      </p:pic>
      <p:pic>
        <p:nvPicPr>
          <p:cNvPr id="16" name="Picture 16"/>
          <p:cNvPicPr>
            <a:picLocks noChangeAspect="1"/>
          </p:cNvPicPr>
          <p:nvPr/>
        </p:nvPicPr>
        <p:blipFill>
          <a:blip r:embed="rId12"/>
          <a:srcRect/>
          <a:stretch>
            <a:fillRect/>
          </a:stretch>
        </p:blipFill>
        <p:spPr>
          <a:xfrm>
            <a:off x="1028700" y="372083"/>
            <a:ext cx="2555875" cy="1702852"/>
          </a:xfrm>
          <a:prstGeom prst="rect">
            <a:avLst/>
          </a:prstGeom>
        </p:spPr>
      </p:pic>
      <p:pic>
        <p:nvPicPr>
          <p:cNvPr id="17" name="Picture 17"/>
          <p:cNvPicPr>
            <a:picLocks noChangeAspect="1"/>
          </p:cNvPicPr>
          <p:nvPr/>
        </p:nvPicPr>
        <p:blipFill>
          <a:blip r:embed="rId13"/>
          <a:srcRect/>
          <a:stretch>
            <a:fillRect/>
          </a:stretch>
        </p:blipFill>
        <p:spPr>
          <a:xfrm>
            <a:off x="14232884" y="150686"/>
            <a:ext cx="3220481" cy="2145646"/>
          </a:xfrm>
          <a:prstGeom prst="rect">
            <a:avLst/>
          </a:prstGeom>
        </p:spPr>
      </p:pic>
      <p:sp>
        <p:nvSpPr>
          <p:cNvPr id="18" name="TextBox 18"/>
          <p:cNvSpPr txBox="1"/>
          <p:nvPr/>
        </p:nvSpPr>
        <p:spPr>
          <a:xfrm>
            <a:off x="7052916" y="3047047"/>
            <a:ext cx="4185343" cy="5637530"/>
          </a:xfrm>
          <a:prstGeom prst="rect">
            <a:avLst/>
          </a:prstGeom>
        </p:spPr>
        <p:txBody>
          <a:bodyPr lIns="0" tIns="0" rIns="0" bIns="0" rtlCol="0" anchor="t">
            <a:spAutoFit/>
          </a:bodyPr>
          <a:lstStyle/>
          <a:p>
            <a:pPr algn="ctr">
              <a:lnSpc>
                <a:spcPts val="3700"/>
              </a:lnSpc>
            </a:pPr>
            <a:r>
              <a:rPr lang="en-US" sz="3700">
                <a:solidFill>
                  <a:srgbClr val="F8F5F1"/>
                </a:solidFill>
                <a:latin typeface="KG Primary Penmanship"/>
              </a:rPr>
              <a:t>Remind your student to take the test seriously. It is important they read the questions carefully and review each of the potential answers prior to making their selection. They should never leave an answer blank but should instead choose the best answer to the question.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a:off x="1089025" y="2880995"/>
            <a:ext cx="4991100" cy="6377305"/>
            <a:chOff x="0" y="0"/>
            <a:chExt cx="5063922" cy="6470352"/>
          </a:xfrm>
        </p:grpSpPr>
        <p:sp>
          <p:nvSpPr>
            <p:cNvPr id="3" name="Freeform 3"/>
            <p:cNvSpPr/>
            <p:nvPr/>
          </p:nvSpPr>
          <p:spPr>
            <a:xfrm>
              <a:off x="0" y="0"/>
              <a:ext cx="5063922" cy="6470352"/>
            </a:xfrm>
            <a:custGeom>
              <a:avLst/>
              <a:gdLst/>
              <a:ahLst/>
              <a:cxnLst/>
              <a:rect l="l" t="t" r="r" b="b"/>
              <a:pathLst>
                <a:path w="5063922" h="6470352">
                  <a:moveTo>
                    <a:pt x="4759122" y="0"/>
                  </a:moveTo>
                  <a:lnTo>
                    <a:pt x="304800" y="0"/>
                  </a:lnTo>
                  <a:cubicBezTo>
                    <a:pt x="135890" y="0"/>
                    <a:pt x="0" y="135890"/>
                    <a:pt x="0" y="304800"/>
                  </a:cubicBezTo>
                  <a:lnTo>
                    <a:pt x="0" y="6165552"/>
                  </a:lnTo>
                  <a:cubicBezTo>
                    <a:pt x="0" y="6334462"/>
                    <a:pt x="135890" y="6470352"/>
                    <a:pt x="304800" y="6470352"/>
                  </a:cubicBezTo>
                  <a:lnTo>
                    <a:pt x="4759122" y="6470352"/>
                  </a:lnTo>
                  <a:cubicBezTo>
                    <a:pt x="4928032" y="6470352"/>
                    <a:pt x="5063922" y="6334462"/>
                    <a:pt x="5063922" y="6165552"/>
                  </a:cubicBezTo>
                  <a:lnTo>
                    <a:pt x="5063922" y="304800"/>
                  </a:lnTo>
                  <a:cubicBezTo>
                    <a:pt x="5063922" y="135890"/>
                    <a:pt x="4928032" y="0"/>
                    <a:pt x="4759122" y="0"/>
                  </a:cubicBezTo>
                  <a:close/>
                </a:path>
              </a:pathLst>
            </a:custGeom>
            <a:solidFill>
              <a:srgbClr val="FF8F3E">
                <a:alpha val="80000"/>
              </a:srgbClr>
            </a:solidFill>
          </p:spPr>
        </p:sp>
      </p:grpSp>
      <p:grpSp>
        <p:nvGrpSpPr>
          <p:cNvPr id="4" name="Group 4"/>
          <p:cNvGrpSpPr/>
          <p:nvPr/>
        </p:nvGrpSpPr>
        <p:grpSpPr>
          <a:xfrm>
            <a:off x="6648450" y="2880995"/>
            <a:ext cx="4991100" cy="6377305"/>
            <a:chOff x="0" y="0"/>
            <a:chExt cx="5063922" cy="6470352"/>
          </a:xfrm>
        </p:grpSpPr>
        <p:sp>
          <p:nvSpPr>
            <p:cNvPr id="5" name="Freeform 5"/>
            <p:cNvSpPr/>
            <p:nvPr/>
          </p:nvSpPr>
          <p:spPr>
            <a:xfrm>
              <a:off x="0" y="0"/>
              <a:ext cx="5063922" cy="6470352"/>
            </a:xfrm>
            <a:custGeom>
              <a:avLst/>
              <a:gdLst/>
              <a:ahLst/>
              <a:cxnLst/>
              <a:rect l="l" t="t" r="r" b="b"/>
              <a:pathLst>
                <a:path w="5063922" h="6470352">
                  <a:moveTo>
                    <a:pt x="4759122" y="0"/>
                  </a:moveTo>
                  <a:lnTo>
                    <a:pt x="304800" y="0"/>
                  </a:lnTo>
                  <a:cubicBezTo>
                    <a:pt x="135890" y="0"/>
                    <a:pt x="0" y="135890"/>
                    <a:pt x="0" y="304800"/>
                  </a:cubicBezTo>
                  <a:lnTo>
                    <a:pt x="0" y="6165552"/>
                  </a:lnTo>
                  <a:cubicBezTo>
                    <a:pt x="0" y="6334462"/>
                    <a:pt x="135890" y="6470352"/>
                    <a:pt x="304800" y="6470352"/>
                  </a:cubicBezTo>
                  <a:lnTo>
                    <a:pt x="4759122" y="6470352"/>
                  </a:lnTo>
                  <a:cubicBezTo>
                    <a:pt x="4928032" y="6470352"/>
                    <a:pt x="5063922" y="6334462"/>
                    <a:pt x="5063922" y="6165552"/>
                  </a:cubicBezTo>
                  <a:lnTo>
                    <a:pt x="5063922" y="304800"/>
                  </a:lnTo>
                  <a:cubicBezTo>
                    <a:pt x="5063922" y="135890"/>
                    <a:pt x="4928032" y="0"/>
                    <a:pt x="4759122" y="0"/>
                  </a:cubicBezTo>
                  <a:close/>
                </a:path>
              </a:pathLst>
            </a:custGeom>
            <a:solidFill>
              <a:srgbClr val="EFB52A">
                <a:alpha val="80000"/>
              </a:srgbClr>
            </a:solidFill>
          </p:spPr>
        </p:sp>
      </p:grpSp>
      <p:grpSp>
        <p:nvGrpSpPr>
          <p:cNvPr id="6" name="Group 6"/>
          <p:cNvGrpSpPr/>
          <p:nvPr/>
        </p:nvGrpSpPr>
        <p:grpSpPr>
          <a:xfrm>
            <a:off x="12211050" y="2880995"/>
            <a:ext cx="4991100" cy="6377305"/>
            <a:chOff x="0" y="0"/>
            <a:chExt cx="5063922" cy="6470352"/>
          </a:xfrm>
        </p:grpSpPr>
        <p:sp>
          <p:nvSpPr>
            <p:cNvPr id="7" name="Freeform 7"/>
            <p:cNvSpPr/>
            <p:nvPr/>
          </p:nvSpPr>
          <p:spPr>
            <a:xfrm>
              <a:off x="0" y="0"/>
              <a:ext cx="5063922" cy="6470352"/>
            </a:xfrm>
            <a:custGeom>
              <a:avLst/>
              <a:gdLst/>
              <a:ahLst/>
              <a:cxnLst/>
              <a:rect l="l" t="t" r="r" b="b"/>
              <a:pathLst>
                <a:path w="5063922" h="6470352">
                  <a:moveTo>
                    <a:pt x="4759122" y="0"/>
                  </a:moveTo>
                  <a:lnTo>
                    <a:pt x="304800" y="0"/>
                  </a:lnTo>
                  <a:cubicBezTo>
                    <a:pt x="135890" y="0"/>
                    <a:pt x="0" y="135890"/>
                    <a:pt x="0" y="304800"/>
                  </a:cubicBezTo>
                  <a:lnTo>
                    <a:pt x="0" y="6165552"/>
                  </a:lnTo>
                  <a:cubicBezTo>
                    <a:pt x="0" y="6334462"/>
                    <a:pt x="135890" y="6470352"/>
                    <a:pt x="304800" y="6470352"/>
                  </a:cubicBezTo>
                  <a:lnTo>
                    <a:pt x="4759122" y="6470352"/>
                  </a:lnTo>
                  <a:cubicBezTo>
                    <a:pt x="4928032" y="6470352"/>
                    <a:pt x="5063922" y="6334462"/>
                    <a:pt x="5063922" y="6165552"/>
                  </a:cubicBezTo>
                  <a:lnTo>
                    <a:pt x="5063922" y="304800"/>
                  </a:lnTo>
                  <a:cubicBezTo>
                    <a:pt x="5063922" y="135890"/>
                    <a:pt x="4928032" y="0"/>
                    <a:pt x="4759122" y="0"/>
                  </a:cubicBezTo>
                  <a:close/>
                </a:path>
              </a:pathLst>
            </a:custGeom>
            <a:solidFill>
              <a:srgbClr val="8F90D9">
                <a:alpha val="80000"/>
              </a:srgbClr>
            </a:solidFill>
          </p:spPr>
        </p:sp>
      </p:grpSp>
      <p:sp>
        <p:nvSpPr>
          <p:cNvPr id="8" name="TextBox 8"/>
          <p:cNvSpPr txBox="1"/>
          <p:nvPr/>
        </p:nvSpPr>
        <p:spPr>
          <a:xfrm>
            <a:off x="1589069" y="4056697"/>
            <a:ext cx="4185343" cy="4083050"/>
          </a:xfrm>
          <a:prstGeom prst="rect">
            <a:avLst/>
          </a:prstGeom>
        </p:spPr>
        <p:txBody>
          <a:bodyPr lIns="0" tIns="0" rIns="0" bIns="0" rtlCol="0" anchor="t">
            <a:spAutoFit/>
          </a:bodyPr>
          <a:lstStyle/>
          <a:p>
            <a:pPr algn="ctr">
              <a:lnSpc>
                <a:spcPts val="4000"/>
              </a:lnSpc>
            </a:pPr>
            <a:r>
              <a:rPr lang="en-US" sz="4000">
                <a:solidFill>
                  <a:srgbClr val="F8F5F1"/>
                </a:solidFill>
                <a:latin typeface="KG Primary Penmanship"/>
              </a:rPr>
              <a:t>Start the testing day in a calm way! Allow plenty of time to say a few encouraging words, let your child know how much you believe in them.</a:t>
            </a:r>
          </a:p>
          <a:p>
            <a:pPr algn="ctr">
              <a:lnSpc>
                <a:spcPts val="4000"/>
              </a:lnSpc>
            </a:pPr>
            <a:endParaRPr lang="en-US" sz="4000">
              <a:solidFill>
                <a:srgbClr val="F8F5F1"/>
              </a:solidFill>
              <a:latin typeface="KG Primary Penmanship"/>
            </a:endParaRPr>
          </a:p>
        </p:txBody>
      </p:sp>
      <p:sp>
        <p:nvSpPr>
          <p:cNvPr id="9" name="TextBox 9"/>
          <p:cNvSpPr txBox="1"/>
          <p:nvPr/>
        </p:nvSpPr>
        <p:spPr>
          <a:xfrm>
            <a:off x="12613929" y="3822538"/>
            <a:ext cx="4185343" cy="3578225"/>
          </a:xfrm>
          <a:prstGeom prst="rect">
            <a:avLst/>
          </a:prstGeom>
        </p:spPr>
        <p:txBody>
          <a:bodyPr lIns="0" tIns="0" rIns="0" bIns="0" rtlCol="0" anchor="t">
            <a:spAutoFit/>
          </a:bodyPr>
          <a:lstStyle/>
          <a:p>
            <a:pPr algn="ctr">
              <a:lnSpc>
                <a:spcPts val="4000"/>
              </a:lnSpc>
            </a:pPr>
            <a:r>
              <a:rPr lang="en-US" sz="4000">
                <a:solidFill>
                  <a:srgbClr val="F8F5F1"/>
                </a:solidFill>
                <a:latin typeface="KG Primary Penmanship"/>
              </a:rPr>
              <a:t>Lastly, when the test is complete, your child should feel good about a job well done. Help them celebrate by spending special one on one time together. </a:t>
            </a:r>
          </a:p>
        </p:txBody>
      </p:sp>
      <p:sp>
        <p:nvSpPr>
          <p:cNvPr id="10" name="TextBox 10"/>
          <p:cNvSpPr txBox="1"/>
          <p:nvPr/>
        </p:nvSpPr>
        <p:spPr>
          <a:xfrm>
            <a:off x="3681740" y="1162050"/>
            <a:ext cx="10924519" cy="1079500"/>
          </a:xfrm>
          <a:prstGeom prst="rect">
            <a:avLst/>
          </a:prstGeom>
        </p:spPr>
        <p:txBody>
          <a:bodyPr lIns="0" tIns="0" rIns="0" bIns="0" rtlCol="0" anchor="t">
            <a:spAutoFit/>
          </a:bodyPr>
          <a:lstStyle/>
          <a:p>
            <a:pPr algn="ctr">
              <a:lnSpc>
                <a:spcPts val="8000"/>
              </a:lnSpc>
            </a:pPr>
            <a:r>
              <a:rPr lang="en-US" sz="8000">
                <a:solidFill>
                  <a:srgbClr val="F68B28"/>
                </a:solidFill>
                <a:latin typeface="Sensei"/>
              </a:rPr>
              <a:t>HOW CAN YOU HELP?</a:t>
            </a: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17947" flipH="1">
            <a:off x="16609726" y="4150844"/>
            <a:ext cx="2061147" cy="1772587"/>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4141" y="2241550"/>
            <a:ext cx="1789768" cy="178976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31376" y="8546750"/>
            <a:ext cx="2486072" cy="1740250"/>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14516100" y="-1408839"/>
            <a:ext cx="3802488" cy="3650389"/>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01288" y="-1240965"/>
            <a:ext cx="3315544" cy="2685590"/>
          </a:xfrm>
          <a:prstGeom prst="rect">
            <a:avLst/>
          </a:prstGeom>
        </p:spPr>
      </p:pic>
      <p:pic>
        <p:nvPicPr>
          <p:cNvPr id="16" name="Picture 16"/>
          <p:cNvPicPr>
            <a:picLocks noChangeAspect="1"/>
          </p:cNvPicPr>
          <p:nvPr/>
        </p:nvPicPr>
        <p:blipFill>
          <a:blip r:embed="rId12"/>
          <a:srcRect/>
          <a:stretch>
            <a:fillRect/>
          </a:stretch>
        </p:blipFill>
        <p:spPr>
          <a:xfrm>
            <a:off x="13739065" y="101830"/>
            <a:ext cx="3901235" cy="2599198"/>
          </a:xfrm>
          <a:prstGeom prst="rect">
            <a:avLst/>
          </a:prstGeom>
        </p:spPr>
      </p:pic>
      <p:pic>
        <p:nvPicPr>
          <p:cNvPr id="17" name="Picture 17"/>
          <p:cNvPicPr>
            <a:picLocks noChangeAspect="1"/>
          </p:cNvPicPr>
          <p:nvPr/>
        </p:nvPicPr>
        <p:blipFill>
          <a:blip r:embed="rId13"/>
          <a:srcRect/>
          <a:stretch>
            <a:fillRect/>
          </a:stretch>
        </p:blipFill>
        <p:spPr>
          <a:xfrm>
            <a:off x="870666" y="375700"/>
            <a:ext cx="2811074" cy="1865850"/>
          </a:xfrm>
          <a:prstGeom prst="rect">
            <a:avLst/>
          </a:prstGeom>
        </p:spPr>
      </p:pic>
      <p:sp>
        <p:nvSpPr>
          <p:cNvPr id="18" name="TextBox 18"/>
          <p:cNvSpPr txBox="1"/>
          <p:nvPr/>
        </p:nvSpPr>
        <p:spPr>
          <a:xfrm>
            <a:off x="6834536" y="3900485"/>
            <a:ext cx="4622102" cy="3578231"/>
          </a:xfrm>
          <a:prstGeom prst="rect">
            <a:avLst/>
          </a:prstGeom>
        </p:spPr>
        <p:txBody>
          <a:bodyPr lIns="0" tIns="0" rIns="0" bIns="0" rtlCol="0" anchor="t">
            <a:spAutoFit/>
          </a:bodyPr>
          <a:lstStyle/>
          <a:p>
            <a:pPr algn="ctr">
              <a:lnSpc>
                <a:spcPts val="4000"/>
              </a:lnSpc>
              <a:spcBef>
                <a:spcPct val="0"/>
              </a:spcBef>
            </a:pPr>
            <a:r>
              <a:rPr lang="en-US" sz="4000">
                <a:solidFill>
                  <a:srgbClr val="FFFFFF"/>
                </a:solidFill>
                <a:latin typeface="KG Primary Penmanship"/>
              </a:rPr>
              <a:t>START THE TESTING DAY IN A CALM WAY! ALLOW PLENTY OF TIME TO SAY A FEW ENCOURAGING WORDS, LET YOUR CHILD KNOW HOW MUCH YOU BELIEVE IN THEM.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18288000" cy="3507346"/>
            <a:chOff x="0" y="0"/>
            <a:chExt cx="6350000" cy="1217828"/>
          </a:xfrm>
        </p:grpSpPr>
        <p:sp>
          <p:nvSpPr>
            <p:cNvPr id="3" name="Freeform 3"/>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EFB52A">
                <a:alpha val="80000"/>
              </a:srgbClr>
            </a:solidFill>
          </p:spPr>
        </p:sp>
      </p:grpSp>
      <p:sp>
        <p:nvSpPr>
          <p:cNvPr id="4" name="TextBox 4"/>
          <p:cNvSpPr txBox="1"/>
          <p:nvPr/>
        </p:nvSpPr>
        <p:spPr>
          <a:xfrm>
            <a:off x="2162424" y="1162050"/>
            <a:ext cx="13963153" cy="1079500"/>
          </a:xfrm>
          <a:prstGeom prst="rect">
            <a:avLst/>
          </a:prstGeom>
        </p:spPr>
        <p:txBody>
          <a:bodyPr lIns="0" tIns="0" rIns="0" bIns="0" rtlCol="0" anchor="t">
            <a:spAutoFit/>
          </a:bodyPr>
          <a:lstStyle/>
          <a:p>
            <a:pPr algn="ctr">
              <a:lnSpc>
                <a:spcPts val="8000"/>
              </a:lnSpc>
            </a:pPr>
            <a:r>
              <a:rPr lang="en-US" sz="8000">
                <a:solidFill>
                  <a:srgbClr val="F8F5F1"/>
                </a:solidFill>
                <a:latin typeface="Sensei"/>
              </a:rPr>
              <a:t>BEFORE THE TEST</a:t>
            </a:r>
          </a:p>
        </p:txBody>
      </p:sp>
      <p:sp>
        <p:nvSpPr>
          <p:cNvPr id="5" name="TextBox 5"/>
          <p:cNvSpPr txBox="1"/>
          <p:nvPr/>
        </p:nvSpPr>
        <p:spPr>
          <a:xfrm>
            <a:off x="331049" y="3261565"/>
            <a:ext cx="16660667" cy="7025435"/>
          </a:xfrm>
          <a:prstGeom prst="rect">
            <a:avLst/>
          </a:prstGeom>
        </p:spPr>
        <p:txBody>
          <a:bodyPr lIns="0" tIns="0" rIns="0" bIns="0" rtlCol="0" anchor="t">
            <a:spAutoFit/>
          </a:bodyPr>
          <a:lstStyle/>
          <a:p>
            <a:pPr>
              <a:lnSpc>
                <a:spcPts val="3800"/>
              </a:lnSpc>
            </a:pPr>
            <a:r>
              <a:rPr lang="en-US" sz="3800">
                <a:solidFill>
                  <a:srgbClr val="000000"/>
                </a:solidFill>
                <a:latin typeface="KG Primary Penmanship"/>
              </a:rPr>
              <a:t>THE WEEKS LEADING UP… </a:t>
            </a:r>
          </a:p>
          <a:p>
            <a:pPr marL="820421" lvl="1" indent="-410210">
              <a:lnSpc>
                <a:spcPts val="3800"/>
              </a:lnSpc>
              <a:buFont typeface="Arial"/>
              <a:buChar char="•"/>
            </a:pPr>
            <a:r>
              <a:rPr lang="en-US" sz="3800">
                <a:solidFill>
                  <a:srgbClr val="000000"/>
                </a:solidFill>
                <a:latin typeface="KG Primary Penmanship"/>
              </a:rPr>
              <a:t>BUILD UP THEIR CONFIDENCE </a:t>
            </a:r>
          </a:p>
          <a:p>
            <a:pPr marL="820421" lvl="1" indent="-410210">
              <a:lnSpc>
                <a:spcPts val="3800"/>
              </a:lnSpc>
              <a:spcBef>
                <a:spcPct val="0"/>
              </a:spcBef>
              <a:buFont typeface="Arial"/>
              <a:buChar char="•"/>
            </a:pPr>
            <a:r>
              <a:rPr lang="en-US" sz="3800">
                <a:solidFill>
                  <a:srgbClr val="000000"/>
                </a:solidFill>
                <a:latin typeface="KG Primary Penmanship"/>
              </a:rPr>
              <a:t>HAVE STUDENTS READ A VARIETY OF MATERIALS TO HELP BUILD VOCABULARY (20 MINUTES A NIGHT)</a:t>
            </a:r>
          </a:p>
          <a:p>
            <a:pPr>
              <a:lnSpc>
                <a:spcPts val="3800"/>
              </a:lnSpc>
              <a:spcBef>
                <a:spcPct val="0"/>
              </a:spcBef>
            </a:pPr>
            <a:r>
              <a:rPr lang="en-US" sz="3800">
                <a:solidFill>
                  <a:srgbClr val="000000"/>
                </a:solidFill>
                <a:latin typeface="KG Primary Penmanship"/>
              </a:rPr>
              <a:t>THE NIGHT BEFORE… </a:t>
            </a:r>
          </a:p>
          <a:p>
            <a:pPr marL="820421" lvl="1" indent="-410210">
              <a:lnSpc>
                <a:spcPts val="3800"/>
              </a:lnSpc>
              <a:spcBef>
                <a:spcPct val="0"/>
              </a:spcBef>
              <a:buFont typeface="Arial"/>
              <a:buChar char="•"/>
            </a:pPr>
            <a:r>
              <a:rPr lang="en-US" sz="3800">
                <a:solidFill>
                  <a:srgbClr val="000000"/>
                </a:solidFill>
                <a:latin typeface="KG Primary Penmanship"/>
              </a:rPr>
              <a:t>GET A GREAT NIGHT’S SLEEP – AT LEAST 8 HOURS </a:t>
            </a:r>
          </a:p>
          <a:p>
            <a:pPr marL="820421" lvl="1" indent="-410210">
              <a:lnSpc>
                <a:spcPts val="3800"/>
              </a:lnSpc>
              <a:spcBef>
                <a:spcPct val="0"/>
              </a:spcBef>
              <a:buFont typeface="Arial"/>
              <a:buChar char="•"/>
            </a:pPr>
            <a:r>
              <a:rPr lang="en-US" sz="3800">
                <a:solidFill>
                  <a:srgbClr val="000000"/>
                </a:solidFill>
                <a:latin typeface="KG Primary Penmanship"/>
              </a:rPr>
              <a:t>LIMIT SCREEN TIME </a:t>
            </a:r>
          </a:p>
          <a:p>
            <a:pPr marL="820421" lvl="1" indent="-410210">
              <a:lnSpc>
                <a:spcPts val="3800"/>
              </a:lnSpc>
              <a:spcBef>
                <a:spcPct val="0"/>
              </a:spcBef>
              <a:buFont typeface="Arial"/>
              <a:buChar char="•"/>
            </a:pPr>
            <a:r>
              <a:rPr lang="en-US" sz="3800">
                <a:solidFill>
                  <a:srgbClr val="000000"/>
                </a:solidFill>
                <a:latin typeface="KG Primary Penmanship"/>
              </a:rPr>
              <a:t>HAVE OUTFIT PICKED OUT &amp; READY TO GO </a:t>
            </a:r>
          </a:p>
          <a:p>
            <a:pPr>
              <a:lnSpc>
                <a:spcPts val="3800"/>
              </a:lnSpc>
              <a:spcBef>
                <a:spcPct val="0"/>
              </a:spcBef>
            </a:pPr>
            <a:r>
              <a:rPr lang="en-US" sz="3800">
                <a:solidFill>
                  <a:srgbClr val="000000"/>
                </a:solidFill>
                <a:latin typeface="KG Primary Penmanship"/>
              </a:rPr>
              <a:t>THE MORNING OF… </a:t>
            </a:r>
          </a:p>
          <a:p>
            <a:pPr marL="820421" lvl="1" indent="-410210">
              <a:lnSpc>
                <a:spcPts val="3800"/>
              </a:lnSpc>
              <a:spcBef>
                <a:spcPct val="0"/>
              </a:spcBef>
              <a:buFont typeface="Arial"/>
              <a:buChar char="•"/>
            </a:pPr>
            <a:r>
              <a:rPr lang="en-US" sz="3800">
                <a:solidFill>
                  <a:srgbClr val="000000"/>
                </a:solidFill>
                <a:latin typeface="KG Primary Penmanship"/>
              </a:rPr>
              <a:t>STRESS &amp; DRAMA-FREE</a:t>
            </a:r>
          </a:p>
          <a:p>
            <a:pPr marL="820421" lvl="1" indent="-410210">
              <a:lnSpc>
                <a:spcPts val="3800"/>
              </a:lnSpc>
              <a:spcBef>
                <a:spcPct val="0"/>
              </a:spcBef>
              <a:buFont typeface="Arial"/>
              <a:buChar char="•"/>
            </a:pPr>
            <a:r>
              <a:rPr lang="en-US" sz="3800">
                <a:solidFill>
                  <a:srgbClr val="000000"/>
                </a:solidFill>
                <a:latin typeface="KG Primary Penmanship"/>
              </a:rPr>
              <a:t>GREAT BREAKFAST </a:t>
            </a:r>
          </a:p>
          <a:p>
            <a:pPr marL="820421" lvl="1" indent="-410210">
              <a:lnSpc>
                <a:spcPts val="3800"/>
              </a:lnSpc>
              <a:spcBef>
                <a:spcPct val="0"/>
              </a:spcBef>
              <a:buFont typeface="Arial"/>
              <a:buChar char="•"/>
            </a:pPr>
            <a:r>
              <a:rPr lang="en-US" sz="3800">
                <a:solidFill>
                  <a:srgbClr val="000000"/>
                </a:solidFill>
                <a:latin typeface="KG Primary Penmanship"/>
              </a:rPr>
              <a:t>ENCOURAGEMENT TO DO HIS/HER BEST </a:t>
            </a:r>
          </a:p>
          <a:p>
            <a:pPr marL="820421" lvl="1" indent="-410210">
              <a:lnSpc>
                <a:spcPts val="3800"/>
              </a:lnSpc>
              <a:spcBef>
                <a:spcPct val="0"/>
              </a:spcBef>
              <a:buFont typeface="Arial"/>
              <a:buChar char="•"/>
            </a:pPr>
            <a:r>
              <a:rPr lang="en-US" sz="3800">
                <a:solidFill>
                  <a:srgbClr val="000000"/>
                </a:solidFill>
                <a:latin typeface="KG Primary Penmanship"/>
              </a:rPr>
              <a:t>A “DO YOUR BEST &amp; I BELIEVE IN YOU” HUG</a:t>
            </a:r>
          </a:p>
          <a:p>
            <a:pPr marL="820421" lvl="1" indent="-410210">
              <a:lnSpc>
                <a:spcPts val="3800"/>
              </a:lnSpc>
              <a:spcBef>
                <a:spcPct val="0"/>
              </a:spcBef>
              <a:buFont typeface="Arial"/>
              <a:buChar char="•"/>
            </a:pPr>
            <a:r>
              <a:rPr lang="en-US" sz="3800">
                <a:solidFill>
                  <a:srgbClr val="000000"/>
                </a:solidFill>
                <a:latin typeface="KG Primary Penmanship"/>
              </a:rPr>
              <a:t>ARRIVE ON TIME!!!</a:t>
            </a:r>
          </a:p>
          <a:p>
            <a:pPr>
              <a:lnSpc>
                <a:spcPts val="2633"/>
              </a:lnSpc>
              <a:spcBef>
                <a:spcPct val="0"/>
              </a:spcBef>
            </a:pPr>
            <a:endParaRPr lang="en-US" sz="3800">
              <a:solidFill>
                <a:srgbClr val="000000"/>
              </a:solidFill>
              <a:latin typeface="KG Primary Penmanshi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18288000" cy="3507346"/>
            <a:chOff x="0" y="0"/>
            <a:chExt cx="6350000" cy="1217828"/>
          </a:xfrm>
        </p:grpSpPr>
        <p:sp>
          <p:nvSpPr>
            <p:cNvPr id="3" name="Freeform 3"/>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EFB52A">
                <a:alpha val="80000"/>
              </a:srgbClr>
            </a:solidFill>
          </p:spPr>
        </p:sp>
      </p:grpSp>
      <p:sp>
        <p:nvSpPr>
          <p:cNvPr id="4" name="TextBox 4"/>
          <p:cNvSpPr txBox="1"/>
          <p:nvPr/>
        </p:nvSpPr>
        <p:spPr>
          <a:xfrm>
            <a:off x="2162424" y="1162050"/>
            <a:ext cx="13963153" cy="1079500"/>
          </a:xfrm>
          <a:prstGeom prst="rect">
            <a:avLst/>
          </a:prstGeom>
        </p:spPr>
        <p:txBody>
          <a:bodyPr lIns="0" tIns="0" rIns="0" bIns="0" rtlCol="0" anchor="t">
            <a:spAutoFit/>
          </a:bodyPr>
          <a:lstStyle/>
          <a:p>
            <a:pPr algn="ctr">
              <a:lnSpc>
                <a:spcPts val="8000"/>
              </a:lnSpc>
            </a:pPr>
            <a:r>
              <a:rPr lang="en-US" sz="8000">
                <a:solidFill>
                  <a:srgbClr val="F8F5F1"/>
                </a:solidFill>
                <a:latin typeface="Sensei"/>
              </a:rPr>
              <a:t>OTHER INFORMATION</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307" y="8986737"/>
            <a:ext cx="2758725" cy="283673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V="1">
            <a:off x="2352924" y="7791650"/>
            <a:ext cx="3802488" cy="365038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45840" flipH="1" flipV="1">
            <a:off x="5798709" y="8999772"/>
            <a:ext cx="1327814" cy="130789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412922" y="8418521"/>
            <a:ext cx="3432605" cy="278041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772499" y="7653757"/>
            <a:ext cx="3545173" cy="354517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a:off x="16487466" y="7316717"/>
            <a:ext cx="2252354" cy="2313072"/>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3821202" y="8881373"/>
            <a:ext cx="3099154" cy="318679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961419" flipH="1" flipV="1">
            <a:off x="17179198" y="9751156"/>
            <a:ext cx="1327814" cy="130789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74728" flipH="1" flipV="1">
            <a:off x="486236" y="7883319"/>
            <a:ext cx="1327814" cy="1307897"/>
          </a:xfrm>
          <a:prstGeom prst="rect">
            <a:avLst/>
          </a:prstGeom>
        </p:spPr>
      </p:pic>
      <p:sp>
        <p:nvSpPr>
          <p:cNvPr id="14" name="TextBox 14"/>
          <p:cNvSpPr txBox="1"/>
          <p:nvPr/>
        </p:nvSpPr>
        <p:spPr>
          <a:xfrm>
            <a:off x="0" y="3277081"/>
            <a:ext cx="18288000" cy="4201159"/>
          </a:xfrm>
          <a:prstGeom prst="rect">
            <a:avLst/>
          </a:prstGeom>
        </p:spPr>
        <p:txBody>
          <a:bodyPr lIns="0" tIns="0" rIns="0" bIns="0" rtlCol="0" anchor="t">
            <a:spAutoFit/>
          </a:bodyPr>
          <a:lstStyle/>
          <a:p>
            <a:pPr marL="1252210" lvl="1" indent="-626105" algn="just">
              <a:lnSpc>
                <a:spcPts val="5799"/>
              </a:lnSpc>
              <a:buFont typeface="Arial"/>
              <a:buChar char="•"/>
            </a:pPr>
            <a:r>
              <a:rPr lang="en-US" sz="5799">
                <a:solidFill>
                  <a:srgbClr val="000000"/>
                </a:solidFill>
                <a:latin typeface="KG Primary Penmanship Bold"/>
              </a:rPr>
              <a:t>NO CELL PHONES/SMART WATCHES IN THE TESTING SESSIONS </a:t>
            </a:r>
          </a:p>
          <a:p>
            <a:pPr marL="1252210" lvl="1" indent="-626105" algn="just">
              <a:lnSpc>
                <a:spcPts val="5799"/>
              </a:lnSpc>
              <a:buFont typeface="Arial"/>
              <a:buChar char="•"/>
            </a:pPr>
            <a:r>
              <a:rPr lang="en-US" sz="5799">
                <a:solidFill>
                  <a:srgbClr val="000000"/>
                </a:solidFill>
                <a:latin typeface="KG Primary Penmanship Bold"/>
              </a:rPr>
              <a:t>VOLUNTEERS NEEDED! (TO BE PROCTORS FOR THE EOG TEST DAYS) Please contact Mrs. Espinoza if interested!</a:t>
            </a:r>
          </a:p>
          <a:p>
            <a:pPr marL="1252210" lvl="1" indent="-626105" algn="just">
              <a:lnSpc>
                <a:spcPts val="5799"/>
              </a:lnSpc>
              <a:buFont typeface="Arial"/>
              <a:buChar char="•"/>
            </a:pPr>
            <a:r>
              <a:rPr lang="en-US" sz="5799" u="sng">
                <a:solidFill>
                  <a:srgbClr val="000000"/>
                </a:solidFill>
                <a:latin typeface="KG Primary Penmanship"/>
                <a:hlinkClick r:id="rId14" tooltip="https://www.dpi.nc.gov/districts-schools/testing-and-school-accountability/state-tests/end-grade-eog"/>
              </a:rPr>
              <a:t>https://www.dpi.nc.gov/districts-schools/testing-and-school-accountability/state-tests/end-grade-eog</a:t>
            </a:r>
          </a:p>
          <a:p>
            <a:pPr algn="just">
              <a:lnSpc>
                <a:spcPts val="3999"/>
              </a:lnSpc>
              <a:spcBef>
                <a:spcPct val="0"/>
              </a:spcBef>
            </a:pPr>
            <a:endParaRPr lang="en-US" sz="5799" u="sng">
              <a:solidFill>
                <a:srgbClr val="000000"/>
              </a:solidFill>
              <a:latin typeface="KG Primary Penmanship"/>
              <a:hlinkClick r:id="rId14" tooltip="https://www.dpi.nc.gov/districts-schools/testing-and-school-accountability/state-tests/end-grade-eog"/>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18288000" cy="4020103"/>
            <a:chOff x="0" y="0"/>
            <a:chExt cx="6350000" cy="1395869"/>
          </a:xfrm>
        </p:grpSpPr>
        <p:sp>
          <p:nvSpPr>
            <p:cNvPr id="3" name="Freeform 3"/>
            <p:cNvSpPr/>
            <p:nvPr/>
          </p:nvSpPr>
          <p:spPr>
            <a:xfrm>
              <a:off x="0" y="82550"/>
              <a:ext cx="6350000" cy="1312049"/>
            </a:xfrm>
            <a:custGeom>
              <a:avLst/>
              <a:gdLst/>
              <a:ahLst/>
              <a:cxnLst/>
              <a:rect l="l" t="t" r="r" b="b"/>
              <a:pathLst>
                <a:path w="6350000" h="1312049">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312049"/>
                  </a:lnTo>
                  <a:lnTo>
                    <a:pt x="6350000" y="1312049"/>
                  </a:lnTo>
                  <a:lnTo>
                    <a:pt x="6350000" y="0"/>
                  </a:lnTo>
                  <a:cubicBezTo>
                    <a:pt x="6111240" y="0"/>
                    <a:pt x="5981700" y="82550"/>
                    <a:pt x="5877560" y="149860"/>
                  </a:cubicBezTo>
                  <a:close/>
                </a:path>
              </a:pathLst>
            </a:custGeom>
            <a:solidFill>
              <a:srgbClr val="EFB52A">
                <a:alpha val="80000"/>
              </a:srgbClr>
            </a:solidFill>
          </p:spPr>
        </p:sp>
      </p:grpSp>
      <p:sp>
        <p:nvSpPr>
          <p:cNvPr id="4" name="TextBox 4"/>
          <p:cNvSpPr txBox="1"/>
          <p:nvPr/>
        </p:nvSpPr>
        <p:spPr>
          <a:xfrm>
            <a:off x="2162424" y="1162050"/>
            <a:ext cx="13963153" cy="1079500"/>
          </a:xfrm>
          <a:prstGeom prst="rect">
            <a:avLst/>
          </a:prstGeom>
        </p:spPr>
        <p:txBody>
          <a:bodyPr lIns="0" tIns="0" rIns="0" bIns="0" rtlCol="0" anchor="t">
            <a:spAutoFit/>
          </a:bodyPr>
          <a:lstStyle/>
          <a:p>
            <a:pPr algn="ctr">
              <a:lnSpc>
                <a:spcPts val="8000"/>
              </a:lnSpc>
            </a:pPr>
            <a:r>
              <a:rPr lang="en-US" sz="8000">
                <a:solidFill>
                  <a:srgbClr val="F8F5F1"/>
                </a:solidFill>
                <a:latin typeface="Sensei"/>
              </a:rPr>
              <a:t>WHAT IS THE EOG?</a:t>
            </a: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307" y="8986737"/>
            <a:ext cx="2758725" cy="2836736"/>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V="1">
            <a:off x="2352924" y="7791650"/>
            <a:ext cx="3802488" cy="365038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45840" flipH="1" flipV="1">
            <a:off x="5798709" y="8999772"/>
            <a:ext cx="1327814" cy="1307897"/>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412922" y="8418521"/>
            <a:ext cx="3432605" cy="2780410"/>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772499" y="7653757"/>
            <a:ext cx="3545173" cy="354517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a:off x="16487466" y="7316717"/>
            <a:ext cx="2252354" cy="2313072"/>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3821202" y="8881373"/>
            <a:ext cx="3099154" cy="3186791"/>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961419" flipH="1" flipV="1">
            <a:off x="17179198" y="9751156"/>
            <a:ext cx="1327814" cy="1307897"/>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74728" flipH="1" flipV="1">
            <a:off x="486236" y="7883319"/>
            <a:ext cx="1327814" cy="1307897"/>
          </a:xfrm>
          <a:prstGeom prst="rect">
            <a:avLst/>
          </a:prstGeom>
        </p:spPr>
      </p:pic>
      <p:sp>
        <p:nvSpPr>
          <p:cNvPr id="14" name="TextBox 14"/>
          <p:cNvSpPr txBox="1"/>
          <p:nvPr/>
        </p:nvSpPr>
        <p:spPr>
          <a:xfrm>
            <a:off x="747266" y="3717170"/>
            <a:ext cx="17339965" cy="3833495"/>
          </a:xfrm>
          <a:prstGeom prst="rect">
            <a:avLst/>
          </a:prstGeom>
        </p:spPr>
        <p:txBody>
          <a:bodyPr lIns="0" tIns="0" rIns="0" bIns="0" rtlCol="0" anchor="t">
            <a:spAutoFit/>
          </a:bodyPr>
          <a:lstStyle/>
          <a:p>
            <a:pPr marL="928368" lvl="1" indent="-464184">
              <a:lnSpc>
                <a:spcPts val="4299"/>
              </a:lnSpc>
              <a:buFont typeface="Arial"/>
              <a:buChar char="•"/>
            </a:pPr>
            <a:r>
              <a:rPr lang="en-US" sz="4299">
                <a:solidFill>
                  <a:srgbClr val="FF8F3E"/>
                </a:solidFill>
                <a:latin typeface="Sensei"/>
              </a:rPr>
              <a:t>END OF GRADE TEST</a:t>
            </a:r>
          </a:p>
          <a:p>
            <a:pPr marL="928368" lvl="1" indent="-464184">
              <a:lnSpc>
                <a:spcPts val="4299"/>
              </a:lnSpc>
              <a:spcBef>
                <a:spcPct val="0"/>
              </a:spcBef>
              <a:buFont typeface="Arial"/>
              <a:buChar char="•"/>
            </a:pPr>
            <a:r>
              <a:rPr lang="en-US" sz="4299">
                <a:solidFill>
                  <a:srgbClr val="FF8F3E"/>
                </a:solidFill>
                <a:latin typeface="Sensei"/>
              </a:rPr>
              <a:t>MANDATORY STATE ACHIEVEMENT TESTS</a:t>
            </a:r>
          </a:p>
          <a:p>
            <a:pPr marL="928368" lvl="1" indent="-464184">
              <a:lnSpc>
                <a:spcPts val="4299"/>
              </a:lnSpc>
              <a:spcBef>
                <a:spcPct val="0"/>
              </a:spcBef>
              <a:buFont typeface="Arial"/>
              <a:buChar char="•"/>
            </a:pPr>
            <a:r>
              <a:rPr lang="en-US" sz="4299">
                <a:solidFill>
                  <a:srgbClr val="FF8F3E"/>
                </a:solidFill>
                <a:latin typeface="Sensei"/>
              </a:rPr>
              <a:t>ADMINISTERED IN GRADES 3-5 FOR ELEMENTARY SCHOOLS</a:t>
            </a:r>
          </a:p>
          <a:p>
            <a:pPr marL="928368" lvl="1" indent="-464184">
              <a:lnSpc>
                <a:spcPts val="4299"/>
              </a:lnSpc>
              <a:spcBef>
                <a:spcPct val="0"/>
              </a:spcBef>
              <a:buFont typeface="Arial"/>
              <a:buChar char="•"/>
            </a:pPr>
            <a:r>
              <a:rPr lang="en-US" sz="4299">
                <a:solidFill>
                  <a:srgbClr val="FF8F3E"/>
                </a:solidFill>
                <a:latin typeface="Sensei"/>
              </a:rPr>
              <a:t>3RD &amp; 4TH GRADERS TAKE READING AND MATH</a:t>
            </a:r>
          </a:p>
          <a:p>
            <a:pPr marL="928368" lvl="1" indent="-464184">
              <a:lnSpc>
                <a:spcPts val="4299"/>
              </a:lnSpc>
              <a:spcBef>
                <a:spcPct val="0"/>
              </a:spcBef>
              <a:buFont typeface="Arial"/>
              <a:buChar char="•"/>
            </a:pPr>
            <a:r>
              <a:rPr lang="en-US" sz="4299">
                <a:solidFill>
                  <a:srgbClr val="FF8F3E"/>
                </a:solidFill>
                <a:latin typeface="Sensei"/>
              </a:rPr>
              <a:t>5TH GRADERS TAKE READING, MATH, AND SCIENCE</a:t>
            </a:r>
          </a:p>
          <a:p>
            <a:pPr marL="928368" lvl="1" indent="-464184">
              <a:lnSpc>
                <a:spcPts val="4299"/>
              </a:lnSpc>
              <a:spcBef>
                <a:spcPct val="0"/>
              </a:spcBef>
              <a:buFont typeface="Arial"/>
              <a:buChar char="•"/>
            </a:pPr>
            <a:r>
              <a:rPr lang="en-US" sz="4299">
                <a:solidFill>
                  <a:srgbClr val="FF8F3E"/>
                </a:solidFill>
                <a:latin typeface="Sensei"/>
              </a:rPr>
              <a:t>PASSING SCORES ARE LEVELS III, IV, AND V IN BOTH READING AND MATH</a:t>
            </a:r>
          </a:p>
          <a:p>
            <a:pPr marL="928368" lvl="1" indent="-464184">
              <a:lnSpc>
                <a:spcPts val="4299"/>
              </a:lnSpc>
              <a:spcBef>
                <a:spcPct val="0"/>
              </a:spcBef>
              <a:buFont typeface="Arial"/>
              <a:buChar char="•"/>
            </a:pPr>
            <a:r>
              <a:rPr lang="en-US" sz="4299">
                <a:solidFill>
                  <a:srgbClr val="FF8F3E"/>
                </a:solidFill>
                <a:latin typeface="Sensei"/>
              </a:rPr>
              <a:t>NON-PASSING SCORES ARE LEVELS NON- PROFICIENT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397937" y="1397937"/>
            <a:ext cx="10287000" cy="7491127"/>
            <a:chOff x="0" y="0"/>
            <a:chExt cx="6350000" cy="4624152"/>
          </a:xfrm>
        </p:grpSpPr>
        <p:sp>
          <p:nvSpPr>
            <p:cNvPr id="3" name="Freeform 3"/>
            <p:cNvSpPr/>
            <p:nvPr/>
          </p:nvSpPr>
          <p:spPr>
            <a:xfrm>
              <a:off x="0" y="82550"/>
              <a:ext cx="6350000" cy="4540332"/>
            </a:xfrm>
            <a:custGeom>
              <a:avLst/>
              <a:gdLst/>
              <a:ahLst/>
              <a:cxnLst/>
              <a:rect l="l" t="t" r="r" b="b"/>
              <a:pathLst>
                <a:path w="6350000" h="4540332">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4540332"/>
                  </a:lnTo>
                  <a:lnTo>
                    <a:pt x="6350000" y="4540332"/>
                  </a:lnTo>
                  <a:lnTo>
                    <a:pt x="6350000" y="0"/>
                  </a:lnTo>
                  <a:cubicBezTo>
                    <a:pt x="6111240" y="0"/>
                    <a:pt x="5981700" y="82550"/>
                    <a:pt x="5877560" y="149860"/>
                  </a:cubicBezTo>
                  <a:close/>
                </a:path>
              </a:pathLst>
            </a:custGeom>
            <a:solidFill>
              <a:srgbClr val="FF8F3E">
                <a:alpha val="80000"/>
              </a:srgbClr>
            </a:solidFill>
          </p:spPr>
        </p:sp>
      </p:grpSp>
      <p:sp>
        <p:nvSpPr>
          <p:cNvPr id="4" name="TextBox 4"/>
          <p:cNvSpPr txBox="1"/>
          <p:nvPr/>
        </p:nvSpPr>
        <p:spPr>
          <a:xfrm>
            <a:off x="12521328" y="3784164"/>
            <a:ext cx="2866914" cy="645795"/>
          </a:xfrm>
          <a:prstGeom prst="rect">
            <a:avLst/>
          </a:prstGeom>
        </p:spPr>
        <p:txBody>
          <a:bodyPr lIns="0" tIns="0" rIns="0" bIns="0" rtlCol="0" anchor="t">
            <a:spAutoFit/>
          </a:bodyPr>
          <a:lstStyle/>
          <a:p>
            <a:pPr algn="ctr">
              <a:lnSpc>
                <a:spcPts val="4800"/>
              </a:lnSpc>
            </a:pPr>
            <a:r>
              <a:rPr lang="en-US" sz="4800">
                <a:solidFill>
                  <a:srgbClr val="F8F5F1"/>
                </a:solidFill>
                <a:latin typeface="Sensei"/>
              </a:rPr>
              <a:t>VISION</a:t>
            </a:r>
          </a:p>
        </p:txBody>
      </p:sp>
      <p:sp>
        <p:nvSpPr>
          <p:cNvPr id="5" name="TextBox 5"/>
          <p:cNvSpPr txBox="1"/>
          <p:nvPr/>
        </p:nvSpPr>
        <p:spPr>
          <a:xfrm>
            <a:off x="1219200" y="1429821"/>
            <a:ext cx="5733988" cy="2089150"/>
          </a:xfrm>
          <a:prstGeom prst="rect">
            <a:avLst/>
          </a:prstGeom>
        </p:spPr>
        <p:txBody>
          <a:bodyPr lIns="0" tIns="0" rIns="0" bIns="0" rtlCol="0" anchor="t">
            <a:spAutoFit/>
          </a:bodyPr>
          <a:lstStyle/>
          <a:p>
            <a:pPr>
              <a:lnSpc>
                <a:spcPts val="8000"/>
              </a:lnSpc>
            </a:pPr>
            <a:r>
              <a:rPr lang="en-US" sz="8000">
                <a:solidFill>
                  <a:srgbClr val="F8F5F1"/>
                </a:solidFill>
                <a:latin typeface="Sensei"/>
              </a:rPr>
              <a:t>WHEN IS THE EOG?</a:t>
            </a:r>
          </a:p>
        </p:txBody>
      </p:sp>
      <p:sp>
        <p:nvSpPr>
          <p:cNvPr id="6" name="TextBox 6"/>
          <p:cNvSpPr txBox="1"/>
          <p:nvPr/>
        </p:nvSpPr>
        <p:spPr>
          <a:xfrm>
            <a:off x="1028700" y="4121349"/>
            <a:ext cx="5423662" cy="4083050"/>
          </a:xfrm>
          <a:prstGeom prst="rect">
            <a:avLst/>
          </a:prstGeom>
        </p:spPr>
        <p:txBody>
          <a:bodyPr lIns="0" tIns="0" rIns="0" bIns="0" rtlCol="0" anchor="t">
            <a:spAutoFit/>
          </a:bodyPr>
          <a:lstStyle/>
          <a:p>
            <a:pPr>
              <a:lnSpc>
                <a:spcPts val="4000"/>
              </a:lnSpc>
            </a:pPr>
            <a:r>
              <a:rPr lang="en-US" sz="4000">
                <a:solidFill>
                  <a:srgbClr val="F8F5F1"/>
                </a:solidFill>
                <a:latin typeface="KG Primary Penmanship"/>
              </a:rPr>
              <a:t>There is always a testing window.</a:t>
            </a:r>
          </a:p>
          <a:p>
            <a:pPr>
              <a:lnSpc>
                <a:spcPts val="4000"/>
              </a:lnSpc>
            </a:pPr>
            <a:r>
              <a:rPr lang="en-US" sz="4000">
                <a:solidFill>
                  <a:srgbClr val="F8F5F1"/>
                </a:solidFill>
                <a:latin typeface="KG Primary Penmanship"/>
              </a:rPr>
              <a:t>This will vary by school, but it will occur within the last 10 days of the school year. Our testing window begins Thursday May 25th.</a:t>
            </a:r>
          </a:p>
          <a:p>
            <a:pPr>
              <a:lnSpc>
                <a:spcPts val="4000"/>
              </a:lnSpc>
            </a:pPr>
            <a:endParaRPr lang="en-US" sz="4000">
              <a:solidFill>
                <a:srgbClr val="F8F5F1"/>
              </a:solidFill>
              <a:latin typeface="KG Primary Penmanship"/>
            </a:endParaRPr>
          </a:p>
        </p:txBody>
      </p:sp>
      <p:sp>
        <p:nvSpPr>
          <p:cNvPr id="7" name="TextBox 7"/>
          <p:cNvSpPr txBox="1"/>
          <p:nvPr/>
        </p:nvSpPr>
        <p:spPr>
          <a:xfrm>
            <a:off x="9472151" y="1613734"/>
            <a:ext cx="6369804" cy="9107805"/>
          </a:xfrm>
          <a:prstGeom prst="rect">
            <a:avLst/>
          </a:prstGeom>
        </p:spPr>
        <p:txBody>
          <a:bodyPr lIns="0" tIns="0" rIns="0" bIns="0" rtlCol="0" anchor="t">
            <a:spAutoFit/>
          </a:bodyPr>
          <a:lstStyle/>
          <a:p>
            <a:pPr>
              <a:lnSpc>
                <a:spcPts val="4200"/>
              </a:lnSpc>
            </a:pPr>
            <a:r>
              <a:rPr lang="en-US" sz="4200">
                <a:solidFill>
                  <a:srgbClr val="000000"/>
                </a:solidFill>
                <a:latin typeface="KG Primary Penmanship"/>
              </a:rPr>
              <a:t>Thursday, May 25th</a:t>
            </a:r>
          </a:p>
          <a:p>
            <a:pPr marL="906780" lvl="1" indent="-453390">
              <a:lnSpc>
                <a:spcPts val="4200"/>
              </a:lnSpc>
              <a:buFont typeface="Arial"/>
              <a:buChar char="•"/>
            </a:pPr>
            <a:r>
              <a:rPr lang="en-US" sz="4200">
                <a:solidFill>
                  <a:srgbClr val="F68B28"/>
                </a:solidFill>
                <a:latin typeface="KG Primary Penmanship"/>
              </a:rPr>
              <a:t>Grade 3 Math EOG</a:t>
            </a:r>
          </a:p>
          <a:p>
            <a:pPr marL="906780" lvl="1" indent="-453390">
              <a:lnSpc>
                <a:spcPts val="4200"/>
              </a:lnSpc>
              <a:buFont typeface="Arial"/>
              <a:buChar char="•"/>
            </a:pPr>
            <a:r>
              <a:rPr lang="en-US" sz="4200">
                <a:solidFill>
                  <a:srgbClr val="F68B28"/>
                </a:solidFill>
                <a:latin typeface="KG Primary Penmanship"/>
              </a:rPr>
              <a:t>Grade 4 Math EOG</a:t>
            </a:r>
          </a:p>
          <a:p>
            <a:pPr marL="906780" lvl="1" indent="-453390">
              <a:lnSpc>
                <a:spcPts val="4200"/>
              </a:lnSpc>
              <a:buFont typeface="Arial"/>
              <a:buChar char="•"/>
            </a:pPr>
            <a:r>
              <a:rPr lang="en-US" sz="4200">
                <a:solidFill>
                  <a:srgbClr val="F68B28"/>
                </a:solidFill>
                <a:latin typeface="KG Primary Penmanship"/>
              </a:rPr>
              <a:t>Grade 5 Math EOG</a:t>
            </a:r>
          </a:p>
          <a:p>
            <a:pPr>
              <a:lnSpc>
                <a:spcPts val="4200"/>
              </a:lnSpc>
            </a:pPr>
            <a:r>
              <a:rPr lang="en-US" sz="4200">
                <a:solidFill>
                  <a:srgbClr val="000000"/>
                </a:solidFill>
                <a:latin typeface="KG Primary Penmanship Bold"/>
              </a:rPr>
              <a:t>Tuesday, May 30th</a:t>
            </a:r>
          </a:p>
          <a:p>
            <a:pPr marL="906780" lvl="1" indent="-453390">
              <a:lnSpc>
                <a:spcPts val="4200"/>
              </a:lnSpc>
              <a:buFont typeface="Arial"/>
              <a:buChar char="•"/>
            </a:pPr>
            <a:r>
              <a:rPr lang="en-US" sz="4200">
                <a:solidFill>
                  <a:srgbClr val="F68B28"/>
                </a:solidFill>
                <a:latin typeface="KG Primary Penmanship"/>
              </a:rPr>
              <a:t>Grade 3 Reading EOG</a:t>
            </a:r>
          </a:p>
          <a:p>
            <a:pPr marL="906780" lvl="1" indent="-453390">
              <a:lnSpc>
                <a:spcPts val="4200"/>
              </a:lnSpc>
              <a:buFont typeface="Arial"/>
              <a:buChar char="•"/>
            </a:pPr>
            <a:r>
              <a:rPr lang="en-US" sz="4200">
                <a:solidFill>
                  <a:srgbClr val="F68B28"/>
                </a:solidFill>
                <a:latin typeface="KG Primary Penmanship"/>
              </a:rPr>
              <a:t>Grade 5 Reading EOG</a:t>
            </a:r>
          </a:p>
          <a:p>
            <a:pPr>
              <a:lnSpc>
                <a:spcPts val="4200"/>
              </a:lnSpc>
            </a:pPr>
            <a:r>
              <a:rPr lang="en-US" sz="4200">
                <a:solidFill>
                  <a:srgbClr val="000000"/>
                </a:solidFill>
                <a:latin typeface="KG Primary Penmanship Bold"/>
              </a:rPr>
              <a:t>Thursday, June 1st</a:t>
            </a:r>
          </a:p>
          <a:p>
            <a:pPr marL="906780" lvl="1" indent="-453390">
              <a:lnSpc>
                <a:spcPts val="4200"/>
              </a:lnSpc>
              <a:buFont typeface="Arial"/>
              <a:buChar char="•"/>
            </a:pPr>
            <a:r>
              <a:rPr lang="en-US" sz="4200">
                <a:solidFill>
                  <a:srgbClr val="F68B28"/>
                </a:solidFill>
                <a:latin typeface="KG Primary Penmanship"/>
              </a:rPr>
              <a:t>Grade 4 Reading EOG</a:t>
            </a:r>
          </a:p>
          <a:p>
            <a:pPr marL="906780" lvl="1" indent="-453390">
              <a:lnSpc>
                <a:spcPts val="4200"/>
              </a:lnSpc>
              <a:buFont typeface="Arial"/>
              <a:buChar char="•"/>
            </a:pPr>
            <a:r>
              <a:rPr lang="en-US" sz="4200">
                <a:solidFill>
                  <a:srgbClr val="F68B28"/>
                </a:solidFill>
                <a:latin typeface="KG Primary Penmanship"/>
              </a:rPr>
              <a:t>Grade 5 Science EOG</a:t>
            </a:r>
          </a:p>
          <a:p>
            <a:pPr>
              <a:lnSpc>
                <a:spcPts val="4200"/>
              </a:lnSpc>
            </a:pPr>
            <a:r>
              <a:rPr lang="en-US" sz="4200">
                <a:solidFill>
                  <a:srgbClr val="000000"/>
                </a:solidFill>
                <a:latin typeface="KG Primary Penmanship Bold"/>
              </a:rPr>
              <a:t>Friday, June 2nd</a:t>
            </a:r>
          </a:p>
          <a:p>
            <a:pPr marL="906780" lvl="1" indent="-453390">
              <a:lnSpc>
                <a:spcPts val="4200"/>
              </a:lnSpc>
              <a:buFont typeface="Arial"/>
              <a:buChar char="•"/>
            </a:pPr>
            <a:r>
              <a:rPr lang="en-US" sz="4200">
                <a:solidFill>
                  <a:srgbClr val="F68B28"/>
                </a:solidFill>
                <a:latin typeface="KG Primary Penmanship"/>
              </a:rPr>
              <a:t>Grade 3 Reading Retest</a:t>
            </a:r>
          </a:p>
          <a:p>
            <a:pPr>
              <a:lnSpc>
                <a:spcPts val="4200"/>
              </a:lnSpc>
            </a:pPr>
            <a:endParaRPr lang="en-US" sz="4200">
              <a:solidFill>
                <a:srgbClr val="F68B28"/>
              </a:solidFill>
              <a:latin typeface="KG Primary Penmanship"/>
            </a:endParaRPr>
          </a:p>
          <a:p>
            <a:pPr>
              <a:lnSpc>
                <a:spcPts val="4200"/>
              </a:lnSpc>
            </a:pPr>
            <a:r>
              <a:rPr lang="en-US" sz="4200">
                <a:solidFill>
                  <a:srgbClr val="000000"/>
                </a:solidFill>
                <a:latin typeface="KG Primary Penmanship Bold"/>
              </a:rPr>
              <a:t>Wednesday, June 7th</a:t>
            </a:r>
          </a:p>
          <a:p>
            <a:pPr marL="906780" lvl="1" indent="-453390">
              <a:lnSpc>
                <a:spcPts val="4200"/>
              </a:lnSpc>
              <a:buFont typeface="Arial"/>
              <a:buChar char="•"/>
            </a:pPr>
            <a:r>
              <a:rPr lang="en-US" sz="4200">
                <a:solidFill>
                  <a:srgbClr val="F68B28"/>
                </a:solidFill>
                <a:latin typeface="KG Primary Penmanship"/>
              </a:rPr>
              <a:t>Grade 3 Read to Achieve</a:t>
            </a:r>
          </a:p>
          <a:p>
            <a:pPr algn="ctr">
              <a:lnSpc>
                <a:spcPts val="4200"/>
              </a:lnSpc>
            </a:pPr>
            <a:endParaRPr lang="en-US" sz="4200">
              <a:solidFill>
                <a:srgbClr val="F68B28"/>
              </a:solidFill>
              <a:latin typeface="KG Primary Penmanship"/>
            </a:endParaRPr>
          </a:p>
          <a:p>
            <a:pPr>
              <a:lnSpc>
                <a:spcPts val="4200"/>
              </a:lnSpc>
            </a:pPr>
            <a:endParaRPr lang="en-US" sz="4200">
              <a:solidFill>
                <a:srgbClr val="F68B28"/>
              </a:solidFill>
              <a:latin typeface="KG Primary Penmanship"/>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74871" y="-213449"/>
            <a:ext cx="3545173" cy="3545173"/>
          </a:xfrm>
          <a:prstGeom prst="rect">
            <a:avLst/>
          </a:prstGeom>
        </p:spPr>
      </p:pic>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074871" y="3370913"/>
            <a:ext cx="3545173" cy="3545173"/>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3074871" y="6916087"/>
            <a:ext cx="3545173" cy="3545173"/>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7822979" y="-213449"/>
            <a:ext cx="3545173" cy="354517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H="1" flipV="1">
            <a:off x="17822979" y="3370913"/>
            <a:ext cx="3545173" cy="354517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flipV="1">
            <a:off x="17822979" y="6916087"/>
            <a:ext cx="3545173" cy="3545173"/>
          </a:xfrm>
          <a:prstGeom prst="rect">
            <a:avLst/>
          </a:prstGeom>
        </p:spPr>
      </p:pic>
      <p:sp>
        <p:nvSpPr>
          <p:cNvPr id="14" name="TextBox 14"/>
          <p:cNvSpPr txBox="1"/>
          <p:nvPr/>
        </p:nvSpPr>
        <p:spPr>
          <a:xfrm>
            <a:off x="9741959" y="520066"/>
            <a:ext cx="5113861" cy="508634"/>
          </a:xfrm>
          <a:prstGeom prst="rect">
            <a:avLst/>
          </a:prstGeom>
        </p:spPr>
        <p:txBody>
          <a:bodyPr lIns="0" tIns="0" rIns="0" bIns="0" rtlCol="0" anchor="t">
            <a:spAutoFit/>
          </a:bodyPr>
          <a:lstStyle/>
          <a:p>
            <a:pPr algn="ctr">
              <a:lnSpc>
                <a:spcPts val="3899"/>
              </a:lnSpc>
              <a:spcBef>
                <a:spcPct val="0"/>
              </a:spcBef>
            </a:pPr>
            <a:r>
              <a:rPr lang="en-US" sz="3899">
                <a:solidFill>
                  <a:srgbClr val="FF8F3E"/>
                </a:solidFill>
                <a:latin typeface="KG Primary Penmanship"/>
              </a:rPr>
              <a:t>ARES TESTING DATES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18288000" cy="4020103"/>
            <a:chOff x="0" y="0"/>
            <a:chExt cx="6350000" cy="1395869"/>
          </a:xfrm>
        </p:grpSpPr>
        <p:sp>
          <p:nvSpPr>
            <p:cNvPr id="3" name="Freeform 3"/>
            <p:cNvSpPr/>
            <p:nvPr/>
          </p:nvSpPr>
          <p:spPr>
            <a:xfrm>
              <a:off x="0" y="82550"/>
              <a:ext cx="6350000" cy="1312049"/>
            </a:xfrm>
            <a:custGeom>
              <a:avLst/>
              <a:gdLst/>
              <a:ahLst/>
              <a:cxnLst/>
              <a:rect l="l" t="t" r="r" b="b"/>
              <a:pathLst>
                <a:path w="6350000" h="1312049">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312049"/>
                  </a:lnTo>
                  <a:lnTo>
                    <a:pt x="6350000" y="1312049"/>
                  </a:lnTo>
                  <a:lnTo>
                    <a:pt x="6350000" y="0"/>
                  </a:lnTo>
                  <a:cubicBezTo>
                    <a:pt x="6111240" y="0"/>
                    <a:pt x="5981700" y="82550"/>
                    <a:pt x="5877560" y="149860"/>
                  </a:cubicBezTo>
                  <a:close/>
                </a:path>
              </a:pathLst>
            </a:custGeom>
            <a:solidFill>
              <a:srgbClr val="EFB52A">
                <a:alpha val="80000"/>
              </a:srgbClr>
            </a:solidFill>
          </p:spPr>
        </p:sp>
      </p:grpSp>
      <p:sp>
        <p:nvSpPr>
          <p:cNvPr id="4" name="TextBox 4"/>
          <p:cNvSpPr txBox="1"/>
          <p:nvPr/>
        </p:nvSpPr>
        <p:spPr>
          <a:xfrm>
            <a:off x="735309" y="3863766"/>
            <a:ext cx="16817381" cy="5638800"/>
          </a:xfrm>
          <a:prstGeom prst="rect">
            <a:avLst/>
          </a:prstGeom>
        </p:spPr>
        <p:txBody>
          <a:bodyPr lIns="0" tIns="0" rIns="0" bIns="0" rtlCol="0" anchor="t">
            <a:spAutoFit/>
          </a:bodyPr>
          <a:lstStyle/>
          <a:p>
            <a:pPr algn="ctr">
              <a:lnSpc>
                <a:spcPts val="5699"/>
              </a:lnSpc>
            </a:pPr>
            <a:r>
              <a:rPr lang="en-US" sz="5699" u="sng">
                <a:solidFill>
                  <a:srgbClr val="100E0E"/>
                </a:solidFill>
                <a:latin typeface="KG Primary Penmanship Bold"/>
              </a:rPr>
              <a:t>Grade Level Proficiency</a:t>
            </a:r>
            <a:r>
              <a:rPr lang="en-US" sz="5699">
                <a:solidFill>
                  <a:srgbClr val="100E0E"/>
                </a:solidFill>
                <a:latin typeface="KG Primary Penmanship"/>
              </a:rPr>
              <a:t> refers to whether or not students have met the criteria for their current grade and prepared for the next grade.</a:t>
            </a:r>
          </a:p>
          <a:p>
            <a:pPr algn="ctr">
              <a:lnSpc>
                <a:spcPts val="5699"/>
              </a:lnSpc>
            </a:pPr>
            <a:endParaRPr lang="en-US" sz="5699">
              <a:solidFill>
                <a:srgbClr val="100E0E"/>
              </a:solidFill>
              <a:latin typeface="KG Primary Penmanship"/>
            </a:endParaRPr>
          </a:p>
          <a:p>
            <a:pPr algn="ctr">
              <a:lnSpc>
                <a:spcPts val="5699"/>
              </a:lnSpc>
            </a:pPr>
            <a:r>
              <a:rPr lang="en-US" sz="5699" u="sng">
                <a:solidFill>
                  <a:srgbClr val="100E0E"/>
                </a:solidFill>
                <a:latin typeface="KG Primary Penmanship Bold"/>
              </a:rPr>
              <a:t>College and Career Ready</a:t>
            </a:r>
            <a:r>
              <a:rPr lang="en-US" sz="5699">
                <a:solidFill>
                  <a:srgbClr val="100E0E"/>
                </a:solidFill>
                <a:latin typeface="KG Primary Penmanship"/>
              </a:rPr>
              <a:t> is a relatively new measure of accountability that assists us in identifying students who are both prepared for the next grade and are career/college ready.</a:t>
            </a:r>
          </a:p>
          <a:p>
            <a:pPr algn="ctr">
              <a:lnSpc>
                <a:spcPts val="4800"/>
              </a:lnSpc>
            </a:pPr>
            <a:endParaRPr lang="en-US" sz="5699">
              <a:solidFill>
                <a:srgbClr val="100E0E"/>
              </a:solidFill>
              <a:latin typeface="KG Primary Penmanship"/>
            </a:endParaRPr>
          </a:p>
        </p:txBody>
      </p:sp>
      <p:sp>
        <p:nvSpPr>
          <p:cNvPr id="5" name="TextBox 5"/>
          <p:cNvSpPr txBox="1"/>
          <p:nvPr/>
        </p:nvSpPr>
        <p:spPr>
          <a:xfrm>
            <a:off x="2162424" y="1162050"/>
            <a:ext cx="13963153" cy="1079500"/>
          </a:xfrm>
          <a:prstGeom prst="rect">
            <a:avLst/>
          </a:prstGeom>
        </p:spPr>
        <p:txBody>
          <a:bodyPr lIns="0" tIns="0" rIns="0" bIns="0" rtlCol="0" anchor="t">
            <a:spAutoFit/>
          </a:bodyPr>
          <a:lstStyle/>
          <a:p>
            <a:pPr algn="ctr">
              <a:lnSpc>
                <a:spcPts val="8000"/>
              </a:lnSpc>
            </a:pPr>
            <a:r>
              <a:rPr lang="en-US" sz="8000">
                <a:solidFill>
                  <a:srgbClr val="F8F5F1"/>
                </a:solidFill>
                <a:latin typeface="Sensei"/>
              </a:rPr>
              <a:t>SCORING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TextBox 2"/>
          <p:cNvSpPr txBox="1"/>
          <p:nvPr/>
        </p:nvSpPr>
        <p:spPr>
          <a:xfrm>
            <a:off x="2187575" y="614680"/>
            <a:ext cx="13912850" cy="951866"/>
          </a:xfrm>
          <a:prstGeom prst="rect">
            <a:avLst/>
          </a:prstGeom>
        </p:spPr>
        <p:txBody>
          <a:bodyPr lIns="0" tIns="0" rIns="0" bIns="0" rtlCol="0" anchor="t">
            <a:spAutoFit/>
          </a:bodyPr>
          <a:lstStyle/>
          <a:p>
            <a:pPr algn="ctr">
              <a:lnSpc>
                <a:spcPts val="7100"/>
              </a:lnSpc>
            </a:pPr>
            <a:r>
              <a:rPr lang="en-US" sz="7100">
                <a:solidFill>
                  <a:srgbClr val="FF8F3E"/>
                </a:solidFill>
                <a:latin typeface="Sensei"/>
              </a:rPr>
              <a:t>SCORING</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600062" y="-1011964"/>
            <a:ext cx="3802488" cy="365038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645840" flipH="1" flipV="1">
            <a:off x="16971332" y="2593736"/>
            <a:ext cx="1152396" cy="113511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3781768" y="-1243681"/>
            <a:ext cx="2593742" cy="210093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40844" flipH="1" flipV="1">
            <a:off x="17509200" y="3134004"/>
            <a:ext cx="2841614" cy="2918217"/>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2007316" y="7412079"/>
            <a:ext cx="3802488" cy="365038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54159" flipH="1" flipV="1">
            <a:off x="128756" y="6131753"/>
            <a:ext cx="1152396" cy="113511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972226" y="9564729"/>
            <a:ext cx="2593742" cy="210093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559155" flipH="1" flipV="1">
            <a:off x="-2097679" y="3808378"/>
            <a:ext cx="2841614" cy="2918217"/>
          </a:xfrm>
          <a:prstGeom prst="rect">
            <a:avLst/>
          </a:prstGeom>
        </p:spPr>
      </p:pic>
      <p:pic>
        <p:nvPicPr>
          <p:cNvPr id="11" name="Picture 11"/>
          <p:cNvPicPr>
            <a:picLocks noChangeAspect="1"/>
          </p:cNvPicPr>
          <p:nvPr/>
        </p:nvPicPr>
        <p:blipFill>
          <a:blip r:embed="rId10"/>
          <a:srcRect t="3785" b="3640"/>
          <a:stretch>
            <a:fillRect/>
          </a:stretch>
        </p:blipFill>
        <p:spPr>
          <a:xfrm>
            <a:off x="2187575" y="2363675"/>
            <a:ext cx="14560407" cy="63775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18288000" cy="4020103"/>
            <a:chOff x="0" y="0"/>
            <a:chExt cx="6350000" cy="1395869"/>
          </a:xfrm>
        </p:grpSpPr>
        <p:sp>
          <p:nvSpPr>
            <p:cNvPr id="3" name="Freeform 3"/>
            <p:cNvSpPr/>
            <p:nvPr/>
          </p:nvSpPr>
          <p:spPr>
            <a:xfrm>
              <a:off x="0" y="82550"/>
              <a:ext cx="6350000" cy="1312049"/>
            </a:xfrm>
            <a:custGeom>
              <a:avLst/>
              <a:gdLst/>
              <a:ahLst/>
              <a:cxnLst/>
              <a:rect l="l" t="t" r="r" b="b"/>
              <a:pathLst>
                <a:path w="6350000" h="1312049">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312049"/>
                  </a:lnTo>
                  <a:lnTo>
                    <a:pt x="6350000" y="1312049"/>
                  </a:lnTo>
                  <a:lnTo>
                    <a:pt x="6350000" y="0"/>
                  </a:lnTo>
                  <a:cubicBezTo>
                    <a:pt x="6111240" y="0"/>
                    <a:pt x="5981700" y="82550"/>
                    <a:pt x="5877560" y="149860"/>
                  </a:cubicBezTo>
                  <a:close/>
                </a:path>
              </a:pathLst>
            </a:custGeom>
            <a:solidFill>
              <a:srgbClr val="EFB52A">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307" y="8986737"/>
            <a:ext cx="2758725" cy="283673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V="1">
            <a:off x="2352924" y="7791650"/>
            <a:ext cx="3802488" cy="36503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45840" flipH="1" flipV="1">
            <a:off x="5798709" y="8999772"/>
            <a:ext cx="1327814" cy="130789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412922" y="8418521"/>
            <a:ext cx="3432605" cy="278041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772499" y="7653757"/>
            <a:ext cx="3545173" cy="3545173"/>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a:off x="16487466" y="7316717"/>
            <a:ext cx="2252354" cy="2313072"/>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3821202" y="8881373"/>
            <a:ext cx="3099154" cy="3186791"/>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961419" flipH="1" flipV="1">
            <a:off x="17179198" y="9751156"/>
            <a:ext cx="1327814" cy="130789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74728" flipH="1" flipV="1">
            <a:off x="486236" y="7883319"/>
            <a:ext cx="1327814" cy="1307897"/>
          </a:xfrm>
          <a:prstGeom prst="rect">
            <a:avLst/>
          </a:prstGeom>
        </p:spPr>
      </p:pic>
      <p:pic>
        <p:nvPicPr>
          <p:cNvPr id="13" name="Picture 13"/>
          <p:cNvPicPr>
            <a:picLocks noChangeAspect="1"/>
          </p:cNvPicPr>
          <p:nvPr/>
        </p:nvPicPr>
        <p:blipFill>
          <a:blip r:embed="rId14"/>
          <a:srcRect/>
          <a:stretch>
            <a:fillRect/>
          </a:stretch>
        </p:blipFill>
        <p:spPr>
          <a:xfrm>
            <a:off x="5243150" y="2566303"/>
            <a:ext cx="8296381" cy="5527464"/>
          </a:xfrm>
          <a:prstGeom prst="rect">
            <a:avLst/>
          </a:prstGeom>
        </p:spPr>
      </p:pic>
      <p:sp>
        <p:nvSpPr>
          <p:cNvPr id="14" name="TextBox 14"/>
          <p:cNvSpPr txBox="1"/>
          <p:nvPr/>
        </p:nvSpPr>
        <p:spPr>
          <a:xfrm>
            <a:off x="2162424" y="1162050"/>
            <a:ext cx="13963153" cy="1079500"/>
          </a:xfrm>
          <a:prstGeom prst="rect">
            <a:avLst/>
          </a:prstGeom>
        </p:spPr>
        <p:txBody>
          <a:bodyPr lIns="0" tIns="0" rIns="0" bIns="0" rtlCol="0" anchor="t">
            <a:spAutoFit/>
          </a:bodyPr>
          <a:lstStyle/>
          <a:p>
            <a:pPr algn="ctr">
              <a:lnSpc>
                <a:spcPts val="8000"/>
              </a:lnSpc>
            </a:pPr>
            <a:r>
              <a:rPr lang="en-US" sz="8000">
                <a:solidFill>
                  <a:srgbClr val="F8F5F1"/>
                </a:solidFill>
                <a:latin typeface="Sensei"/>
              </a:rPr>
              <a:t>ELA EOG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9050" y="0"/>
            <a:ext cx="18288000" cy="3507346"/>
            <a:chOff x="0" y="0"/>
            <a:chExt cx="6350000" cy="1217828"/>
          </a:xfrm>
        </p:grpSpPr>
        <p:sp>
          <p:nvSpPr>
            <p:cNvPr id="3" name="Freeform 3"/>
            <p:cNvSpPr/>
            <p:nvPr/>
          </p:nvSpPr>
          <p:spPr>
            <a:xfrm>
              <a:off x="0" y="82550"/>
              <a:ext cx="6350000" cy="1134008"/>
            </a:xfrm>
            <a:custGeom>
              <a:avLst/>
              <a:gdLst/>
              <a:ahLst/>
              <a:cxnLst/>
              <a:rect l="l" t="t" r="r" b="b"/>
              <a:pathLst>
                <a:path w="6350000" h="1134008">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134008"/>
                  </a:lnTo>
                  <a:lnTo>
                    <a:pt x="6350000" y="1134008"/>
                  </a:lnTo>
                  <a:lnTo>
                    <a:pt x="6350000" y="0"/>
                  </a:lnTo>
                  <a:cubicBezTo>
                    <a:pt x="6111240" y="0"/>
                    <a:pt x="5981700" y="82550"/>
                    <a:pt x="5877560" y="149860"/>
                  </a:cubicBezTo>
                  <a:close/>
                </a:path>
              </a:pathLst>
            </a:custGeom>
            <a:solidFill>
              <a:srgbClr val="EFB52A">
                <a:alpha val="80000"/>
              </a:srgbClr>
            </a:solidFill>
          </p:spPr>
        </p:sp>
      </p:grpSp>
      <p:sp>
        <p:nvSpPr>
          <p:cNvPr id="4" name="TextBox 4"/>
          <p:cNvSpPr txBox="1"/>
          <p:nvPr/>
        </p:nvSpPr>
        <p:spPr>
          <a:xfrm>
            <a:off x="221815" y="2971569"/>
            <a:ext cx="17621290" cy="5452745"/>
          </a:xfrm>
          <a:prstGeom prst="rect">
            <a:avLst/>
          </a:prstGeom>
        </p:spPr>
        <p:txBody>
          <a:bodyPr lIns="0" tIns="0" rIns="0" bIns="0" rtlCol="0" anchor="t">
            <a:spAutoFit/>
          </a:bodyPr>
          <a:lstStyle/>
          <a:p>
            <a:pPr marL="928368" lvl="1" indent="-464184">
              <a:lnSpc>
                <a:spcPts val="4299"/>
              </a:lnSpc>
              <a:buFont typeface="Arial"/>
              <a:buChar char="•"/>
            </a:pPr>
            <a:r>
              <a:rPr lang="en-US" sz="4299">
                <a:solidFill>
                  <a:srgbClr val="100E0E"/>
                </a:solidFill>
                <a:latin typeface="KG Primary Penmanship"/>
              </a:rPr>
              <a:t>48 MULTIPLE-CHOICE QUESTIONS </a:t>
            </a:r>
          </a:p>
          <a:p>
            <a:pPr marL="928368" lvl="1" indent="-464184">
              <a:lnSpc>
                <a:spcPts val="4299"/>
              </a:lnSpc>
              <a:buFont typeface="Arial"/>
              <a:buChar char="•"/>
            </a:pPr>
            <a:r>
              <a:rPr lang="en-US" sz="4299">
                <a:solidFill>
                  <a:srgbClr val="100E0E"/>
                </a:solidFill>
                <a:latin typeface="KG Primary Penmanship"/>
              </a:rPr>
              <a:t>ONLINE FORMAT </a:t>
            </a:r>
          </a:p>
          <a:p>
            <a:pPr marL="928368" lvl="1" indent="-464184">
              <a:lnSpc>
                <a:spcPts val="4299"/>
              </a:lnSpc>
              <a:buFont typeface="Arial"/>
              <a:buChar char="•"/>
            </a:pPr>
            <a:r>
              <a:rPr lang="en-US" sz="4299">
                <a:solidFill>
                  <a:srgbClr val="100E0E"/>
                </a:solidFill>
                <a:latin typeface="KG Primary Penmanship"/>
              </a:rPr>
              <a:t>STUDENTS READ AUTHENTIC SELECTIONS AND THEN ANSWER QUESTIONS RELATED TO THE SELECTIONS </a:t>
            </a:r>
          </a:p>
          <a:p>
            <a:pPr marL="928368" lvl="1" indent="-464184">
              <a:lnSpc>
                <a:spcPts val="4299"/>
              </a:lnSpc>
              <a:buFont typeface="Arial"/>
              <a:buChar char="•"/>
            </a:pPr>
            <a:r>
              <a:rPr lang="en-US" sz="4299">
                <a:solidFill>
                  <a:srgbClr val="100E0E"/>
                </a:solidFill>
                <a:latin typeface="KG Primary Penmanship"/>
              </a:rPr>
              <a:t>THE READING SELECTIONS ARE COMPRISED OF </a:t>
            </a:r>
            <a:r>
              <a:rPr lang="en-US" sz="4299" u="sng">
                <a:solidFill>
                  <a:srgbClr val="100E0E"/>
                </a:solidFill>
                <a:latin typeface="KG Primary Penmanship"/>
              </a:rPr>
              <a:t>LITERARY </a:t>
            </a:r>
            <a:r>
              <a:rPr lang="en-US" sz="4299">
                <a:solidFill>
                  <a:srgbClr val="100E0E"/>
                </a:solidFill>
                <a:latin typeface="KG Primary Penmanship"/>
              </a:rPr>
              <a:t>AND </a:t>
            </a:r>
            <a:r>
              <a:rPr lang="en-US" sz="4299" u="sng">
                <a:solidFill>
                  <a:srgbClr val="100E0E"/>
                </a:solidFill>
                <a:latin typeface="KG Primary Penmanship"/>
              </a:rPr>
              <a:t>INFORMATIONAL TEXT</a:t>
            </a:r>
            <a:r>
              <a:rPr lang="en-US" sz="4299">
                <a:solidFill>
                  <a:srgbClr val="100E0E"/>
                </a:solidFill>
                <a:latin typeface="KG Primary Penmanship"/>
              </a:rPr>
              <a:t> BASED ON THE NC STATE STANDARDS</a:t>
            </a:r>
          </a:p>
          <a:p>
            <a:pPr marL="928368" lvl="1" indent="-464184">
              <a:lnSpc>
                <a:spcPts val="4299"/>
              </a:lnSpc>
              <a:buFont typeface="Arial"/>
              <a:buChar char="•"/>
            </a:pPr>
            <a:r>
              <a:rPr lang="en-US" sz="4299">
                <a:solidFill>
                  <a:srgbClr val="100E0E"/>
                </a:solidFill>
                <a:latin typeface="KG Primary Penmanship"/>
              </a:rPr>
              <a:t>KNOWLEDGE OF VOCABULARY IS ASSESSED INDIRECTLY THROUGH THE APPLICATION AND UNDERSTANDING OF TERMS WITHIN THE CONTEXT OF THE SELECTIONS AND QUESTIONS </a:t>
            </a:r>
          </a:p>
          <a:p>
            <a:pPr>
              <a:lnSpc>
                <a:spcPts val="4299"/>
              </a:lnSpc>
            </a:pPr>
            <a:endParaRPr lang="en-US" sz="4299">
              <a:solidFill>
                <a:srgbClr val="100E0E"/>
              </a:solidFill>
              <a:latin typeface="KG Primary Penmanship"/>
            </a:endParaRPr>
          </a:p>
        </p:txBody>
      </p:sp>
      <p:sp>
        <p:nvSpPr>
          <p:cNvPr id="5" name="TextBox 5"/>
          <p:cNvSpPr txBox="1"/>
          <p:nvPr/>
        </p:nvSpPr>
        <p:spPr>
          <a:xfrm>
            <a:off x="2162424" y="1209675"/>
            <a:ext cx="13963153" cy="1272530"/>
          </a:xfrm>
          <a:prstGeom prst="rect">
            <a:avLst/>
          </a:prstGeom>
        </p:spPr>
        <p:txBody>
          <a:bodyPr lIns="0" tIns="0" rIns="0" bIns="0" rtlCol="0" anchor="t">
            <a:spAutoFit/>
          </a:bodyPr>
          <a:lstStyle/>
          <a:p>
            <a:pPr algn="ctr">
              <a:lnSpc>
                <a:spcPts val="9599"/>
              </a:lnSpc>
            </a:pPr>
            <a:r>
              <a:rPr lang="en-US" sz="9599">
                <a:solidFill>
                  <a:srgbClr val="F8F5F1"/>
                </a:solidFill>
                <a:latin typeface="Sensei"/>
              </a:rPr>
              <a:t>BREAKDOWN</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307" y="8986737"/>
            <a:ext cx="2758725" cy="283673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V="1">
            <a:off x="2352924" y="7791650"/>
            <a:ext cx="3802488" cy="365038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45840" flipH="1" flipV="1">
            <a:off x="5798709" y="8999772"/>
            <a:ext cx="1327814" cy="130789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412922" y="8418521"/>
            <a:ext cx="3432605" cy="278041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772499" y="7653757"/>
            <a:ext cx="3545173" cy="3545173"/>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a:off x="16487466" y="7316717"/>
            <a:ext cx="2252354" cy="2313072"/>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3821202" y="8881373"/>
            <a:ext cx="3099154" cy="318679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961419" flipH="1" flipV="1">
            <a:off x="17179198" y="9751156"/>
            <a:ext cx="1327814" cy="1307897"/>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74728" flipH="1" flipV="1">
            <a:off x="486236" y="7883319"/>
            <a:ext cx="1327814" cy="13078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sp>
        <p:nvSpPr>
          <p:cNvPr id="2" name="TextBox 2"/>
          <p:cNvSpPr txBox="1"/>
          <p:nvPr/>
        </p:nvSpPr>
        <p:spPr>
          <a:xfrm>
            <a:off x="2187575" y="1549400"/>
            <a:ext cx="13912850" cy="951866"/>
          </a:xfrm>
          <a:prstGeom prst="rect">
            <a:avLst/>
          </a:prstGeom>
        </p:spPr>
        <p:txBody>
          <a:bodyPr lIns="0" tIns="0" rIns="0" bIns="0" rtlCol="0" anchor="t">
            <a:spAutoFit/>
          </a:bodyPr>
          <a:lstStyle/>
          <a:p>
            <a:pPr>
              <a:lnSpc>
                <a:spcPts val="7100"/>
              </a:lnSpc>
            </a:pPr>
            <a:r>
              <a:rPr lang="en-US" sz="7100">
                <a:solidFill>
                  <a:srgbClr val="FF8F3E"/>
                </a:solidFill>
                <a:latin typeface="Sensei"/>
              </a:rPr>
              <a:t>WEIGHT DISTRIBUTION</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5600062" y="-1011964"/>
            <a:ext cx="3802488" cy="365038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645840" flipH="1" flipV="1">
            <a:off x="16971332" y="2593736"/>
            <a:ext cx="1152396" cy="113511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3781768" y="-1243681"/>
            <a:ext cx="2593742" cy="210093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40844" flipH="1" flipV="1">
            <a:off x="17509200" y="3134004"/>
            <a:ext cx="2841614" cy="2918217"/>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flipV="1">
            <a:off x="-2007316" y="7412079"/>
            <a:ext cx="3802488" cy="365038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54159" flipH="1" flipV="1">
            <a:off x="128756" y="6131753"/>
            <a:ext cx="1152396" cy="113511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flipH="1">
            <a:off x="1972226" y="9564729"/>
            <a:ext cx="2593742" cy="210093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559155" flipH="1" flipV="1">
            <a:off x="-2097679" y="3808378"/>
            <a:ext cx="2841614" cy="2918217"/>
          </a:xfrm>
          <a:prstGeom prst="rect">
            <a:avLst/>
          </a:prstGeom>
        </p:spPr>
      </p:pic>
      <p:pic>
        <p:nvPicPr>
          <p:cNvPr id="11" name="Picture 11"/>
          <p:cNvPicPr>
            <a:picLocks noChangeAspect="1"/>
          </p:cNvPicPr>
          <p:nvPr/>
        </p:nvPicPr>
        <p:blipFill>
          <a:blip r:embed="rId10"/>
          <a:srcRect t="2931" b="2931"/>
          <a:stretch>
            <a:fillRect/>
          </a:stretch>
        </p:blipFill>
        <p:spPr>
          <a:xfrm>
            <a:off x="2790907" y="2470938"/>
            <a:ext cx="14468393" cy="721797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F1"/>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0" y="0"/>
            <a:ext cx="18288000" cy="4020103"/>
            <a:chOff x="0" y="0"/>
            <a:chExt cx="6350000" cy="1395869"/>
          </a:xfrm>
        </p:grpSpPr>
        <p:sp>
          <p:nvSpPr>
            <p:cNvPr id="3" name="Freeform 3"/>
            <p:cNvSpPr/>
            <p:nvPr/>
          </p:nvSpPr>
          <p:spPr>
            <a:xfrm>
              <a:off x="0" y="82550"/>
              <a:ext cx="6350000" cy="1312049"/>
            </a:xfrm>
            <a:custGeom>
              <a:avLst/>
              <a:gdLst/>
              <a:ahLst/>
              <a:cxnLst/>
              <a:rect l="l" t="t" r="r" b="b"/>
              <a:pathLst>
                <a:path w="6350000" h="1312049">
                  <a:moveTo>
                    <a:pt x="5877560" y="149860"/>
                  </a:moveTo>
                  <a:cubicBezTo>
                    <a:pt x="5786120" y="208280"/>
                    <a:pt x="5713730" y="255270"/>
                    <a:pt x="5556250" y="255270"/>
                  </a:cubicBezTo>
                  <a:cubicBezTo>
                    <a:pt x="5398770" y="255270"/>
                    <a:pt x="5326380" y="209550"/>
                    <a:pt x="5234940" y="149860"/>
                  </a:cubicBezTo>
                  <a:cubicBezTo>
                    <a:pt x="5130800" y="82550"/>
                    <a:pt x="5001260" y="0"/>
                    <a:pt x="4762500" y="0"/>
                  </a:cubicBezTo>
                  <a:cubicBezTo>
                    <a:pt x="4523740" y="0"/>
                    <a:pt x="4394200" y="82550"/>
                    <a:pt x="4290060" y="148590"/>
                  </a:cubicBezTo>
                  <a:cubicBezTo>
                    <a:pt x="4198620" y="207010"/>
                    <a:pt x="4126230" y="254000"/>
                    <a:pt x="3968750" y="254000"/>
                  </a:cubicBezTo>
                  <a:cubicBezTo>
                    <a:pt x="3811270" y="254000"/>
                    <a:pt x="3738880" y="208280"/>
                    <a:pt x="3647440" y="148590"/>
                  </a:cubicBezTo>
                  <a:cubicBezTo>
                    <a:pt x="3543300" y="82550"/>
                    <a:pt x="3413760" y="0"/>
                    <a:pt x="3175000" y="0"/>
                  </a:cubicBezTo>
                  <a:cubicBezTo>
                    <a:pt x="2936240" y="0"/>
                    <a:pt x="2806700" y="82550"/>
                    <a:pt x="2702560" y="148590"/>
                  </a:cubicBezTo>
                  <a:cubicBezTo>
                    <a:pt x="2611120" y="207010"/>
                    <a:pt x="2538730" y="254000"/>
                    <a:pt x="2381250" y="254000"/>
                  </a:cubicBezTo>
                  <a:cubicBezTo>
                    <a:pt x="2223770" y="254000"/>
                    <a:pt x="2151380" y="208280"/>
                    <a:pt x="2059940" y="148590"/>
                  </a:cubicBezTo>
                  <a:cubicBezTo>
                    <a:pt x="1955800" y="82550"/>
                    <a:pt x="1826260" y="0"/>
                    <a:pt x="1587500" y="0"/>
                  </a:cubicBezTo>
                  <a:cubicBezTo>
                    <a:pt x="1348740" y="0"/>
                    <a:pt x="1219200" y="82550"/>
                    <a:pt x="1115060" y="148590"/>
                  </a:cubicBezTo>
                  <a:cubicBezTo>
                    <a:pt x="1023620" y="207010"/>
                    <a:pt x="951230" y="254000"/>
                    <a:pt x="793750" y="254000"/>
                  </a:cubicBezTo>
                  <a:cubicBezTo>
                    <a:pt x="636270" y="254000"/>
                    <a:pt x="563880" y="208280"/>
                    <a:pt x="472440" y="148590"/>
                  </a:cubicBezTo>
                  <a:cubicBezTo>
                    <a:pt x="368300" y="82550"/>
                    <a:pt x="238760" y="0"/>
                    <a:pt x="0" y="0"/>
                  </a:cubicBezTo>
                  <a:lnTo>
                    <a:pt x="0" y="1312049"/>
                  </a:lnTo>
                  <a:lnTo>
                    <a:pt x="6350000" y="1312049"/>
                  </a:lnTo>
                  <a:lnTo>
                    <a:pt x="6350000" y="0"/>
                  </a:lnTo>
                  <a:cubicBezTo>
                    <a:pt x="6111240" y="0"/>
                    <a:pt x="5981700" y="82550"/>
                    <a:pt x="5877560" y="149860"/>
                  </a:cubicBezTo>
                  <a:close/>
                </a:path>
              </a:pathLst>
            </a:custGeom>
            <a:solidFill>
              <a:srgbClr val="EFB52A">
                <a:alpha val="80000"/>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307" y="8986737"/>
            <a:ext cx="2758725" cy="283673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flipV="1">
            <a:off x="2352924" y="7791650"/>
            <a:ext cx="3802488" cy="365038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645840" flipH="1" flipV="1">
            <a:off x="5798709" y="8999772"/>
            <a:ext cx="1327814" cy="130789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412922" y="8418521"/>
            <a:ext cx="3432605" cy="278041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772499" y="7653757"/>
            <a:ext cx="3545173" cy="3545173"/>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a:off x="16487466" y="7316717"/>
            <a:ext cx="2252354" cy="2313072"/>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3821202" y="8881373"/>
            <a:ext cx="3099154" cy="3186791"/>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961419" flipH="1" flipV="1">
            <a:off x="17179198" y="9751156"/>
            <a:ext cx="1327814" cy="130789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974728" flipH="1" flipV="1">
            <a:off x="486236" y="7883319"/>
            <a:ext cx="1327814" cy="1307897"/>
          </a:xfrm>
          <a:prstGeom prst="rect">
            <a:avLst/>
          </a:prstGeom>
        </p:spPr>
      </p:pic>
      <p:pic>
        <p:nvPicPr>
          <p:cNvPr id="13" name="Picture 13"/>
          <p:cNvPicPr>
            <a:picLocks noChangeAspect="1"/>
          </p:cNvPicPr>
          <p:nvPr/>
        </p:nvPicPr>
        <p:blipFill>
          <a:blip r:embed="rId14"/>
          <a:srcRect/>
          <a:stretch>
            <a:fillRect/>
          </a:stretch>
        </p:blipFill>
        <p:spPr>
          <a:xfrm>
            <a:off x="5243150" y="2566303"/>
            <a:ext cx="8296381" cy="5527464"/>
          </a:xfrm>
          <a:prstGeom prst="rect">
            <a:avLst/>
          </a:prstGeom>
        </p:spPr>
      </p:pic>
      <p:sp>
        <p:nvSpPr>
          <p:cNvPr id="14" name="TextBox 14"/>
          <p:cNvSpPr txBox="1"/>
          <p:nvPr/>
        </p:nvSpPr>
        <p:spPr>
          <a:xfrm>
            <a:off x="2162424" y="1162050"/>
            <a:ext cx="13963153" cy="1079500"/>
          </a:xfrm>
          <a:prstGeom prst="rect">
            <a:avLst/>
          </a:prstGeom>
        </p:spPr>
        <p:txBody>
          <a:bodyPr lIns="0" tIns="0" rIns="0" bIns="0" rtlCol="0" anchor="t">
            <a:spAutoFit/>
          </a:bodyPr>
          <a:lstStyle/>
          <a:p>
            <a:pPr algn="ctr">
              <a:lnSpc>
                <a:spcPts val="8000"/>
              </a:lnSpc>
            </a:pPr>
            <a:r>
              <a:rPr lang="en-US" sz="8000">
                <a:solidFill>
                  <a:srgbClr val="F8F5F1"/>
                </a:solidFill>
                <a:latin typeface="Sensei"/>
              </a:rPr>
              <a:t>MATH EOG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4012</TotalTime>
  <Words>706</Words>
  <Application>Microsoft Office PowerPoint</Application>
  <PresentationFormat>Custom</PresentationFormat>
  <Paragraphs>83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KG Primary Penmanship Bold</vt:lpstr>
      <vt:lpstr>Sensei</vt:lpstr>
      <vt:lpstr>KG Primary Penmanship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EOG NIGHT PRESENTATION 2023</dc:title>
  <cp:lastModifiedBy>Monica Palmer</cp:lastModifiedBy>
  <cp:revision>3</cp:revision>
  <dcterms:created xsi:type="dcterms:W3CDTF">2006-08-16T00:00:00Z</dcterms:created>
  <dcterms:modified xsi:type="dcterms:W3CDTF">2023-05-19T12:54:57Z</dcterms:modified>
  <dc:identifier>DAFjF6TrTeM</dc:identifier>
</cp:coreProperties>
</file>